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9" r:id="rId3"/>
    <p:sldId id="257" r:id="rId4"/>
    <p:sldId id="258" r:id="rId5"/>
    <p:sldId id="259" r:id="rId6"/>
    <p:sldId id="260" r:id="rId7"/>
    <p:sldId id="261" r:id="rId8"/>
    <p:sldId id="267" r:id="rId9"/>
    <p:sldId id="268" r:id="rId10"/>
    <p:sldId id="269" r:id="rId11"/>
    <p:sldId id="274" r:id="rId12"/>
    <p:sldId id="271" r:id="rId13"/>
    <p:sldId id="272" r:id="rId14"/>
    <p:sldId id="273" r:id="rId15"/>
    <p:sldId id="275" r:id="rId16"/>
    <p:sldId id="276" r:id="rId17"/>
    <p:sldId id="278" r:id="rId18"/>
    <p:sldId id="277" r:id="rId19"/>
    <p:sldId id="279" r:id="rId20"/>
    <p:sldId id="280" r:id="rId21"/>
    <p:sldId id="282" r:id="rId22"/>
    <p:sldId id="283" r:id="rId23"/>
    <p:sldId id="284" r:id="rId24"/>
    <p:sldId id="285" r:id="rId25"/>
    <p:sldId id="286" r:id="rId26"/>
    <p:sldId id="287" r:id="rId27"/>
    <p:sldId id="288" r:id="rId28"/>
    <p:sldId id="292" r:id="rId29"/>
    <p:sldId id="289" r:id="rId30"/>
    <p:sldId id="291" r:id="rId31"/>
    <p:sldId id="301" r:id="rId32"/>
    <p:sldId id="302" r:id="rId33"/>
    <p:sldId id="293" r:id="rId34"/>
    <p:sldId id="294" r:id="rId35"/>
    <p:sldId id="318" r:id="rId36"/>
    <p:sldId id="295" r:id="rId37"/>
    <p:sldId id="296" r:id="rId38"/>
    <p:sldId id="297" r:id="rId39"/>
    <p:sldId id="298" r:id="rId40"/>
    <p:sldId id="299" r:id="rId41"/>
    <p:sldId id="300" r:id="rId42"/>
    <p:sldId id="303" r:id="rId43"/>
    <p:sldId id="304" r:id="rId44"/>
    <p:sldId id="305" r:id="rId45"/>
    <p:sldId id="308" r:id="rId46"/>
    <p:sldId id="309" r:id="rId47"/>
    <p:sldId id="306" r:id="rId48"/>
    <p:sldId id="307" r:id="rId49"/>
    <p:sldId id="319" r:id="rId50"/>
    <p:sldId id="317" r:id="rId51"/>
    <p:sldId id="310" r:id="rId52"/>
    <p:sldId id="314" r:id="rId53"/>
    <p:sldId id="315" r:id="rId54"/>
    <p:sldId id="316" r:id="rId55"/>
    <p:sldId id="322" r:id="rId56"/>
    <p:sldId id="323" r:id="rId57"/>
    <p:sldId id="324" r:id="rId58"/>
    <p:sldId id="325" r:id="rId59"/>
    <p:sldId id="326" r:id="rId60"/>
    <p:sldId id="337" r:id="rId61"/>
    <p:sldId id="327" r:id="rId62"/>
    <p:sldId id="328" r:id="rId63"/>
    <p:sldId id="338" r:id="rId64"/>
    <p:sldId id="339" r:id="rId65"/>
    <p:sldId id="340" r:id="rId66"/>
    <p:sldId id="341" r:id="rId67"/>
    <p:sldId id="342" r:id="rId68"/>
    <p:sldId id="343" r:id="rId69"/>
    <p:sldId id="350" r:id="rId70"/>
    <p:sldId id="357" r:id="rId71"/>
    <p:sldId id="352" r:id="rId72"/>
    <p:sldId id="358" r:id="rId73"/>
    <p:sldId id="359" r:id="rId74"/>
    <p:sldId id="360" r:id="rId75"/>
    <p:sldId id="361" r:id="rId76"/>
    <p:sldId id="362" r:id="rId77"/>
    <p:sldId id="363" r:id="rId78"/>
    <p:sldId id="364" r:id="rId79"/>
    <p:sldId id="365" r:id="rId80"/>
    <p:sldId id="366" r:id="rId81"/>
    <p:sldId id="367" r:id="rId82"/>
    <p:sldId id="368"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B3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8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594F677-2798-4397-87D9-2F0940B83092}"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4058454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94F677-2798-4397-87D9-2F0940B83092}"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40489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94F677-2798-4397-87D9-2F0940B83092}"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73015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94F677-2798-4397-87D9-2F0940B83092}"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180223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94F677-2798-4397-87D9-2F0940B83092}"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318309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94F677-2798-4397-87D9-2F0940B83092}"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821547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94F677-2798-4397-87D9-2F0940B83092}" type="datetimeFigureOut">
              <a:rPr lang="en-US" smtClean="0"/>
              <a:t>4/29/2017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992022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94F677-2798-4397-87D9-2F0940B83092}" type="datetimeFigureOut">
              <a:rPr lang="en-US" smtClean="0"/>
              <a:t>4/29/2017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345678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4F677-2798-4397-87D9-2F0940B83092}" type="datetimeFigureOut">
              <a:rPr lang="en-US" smtClean="0"/>
              <a:t>4/29/2017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114220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94F677-2798-4397-87D9-2F0940B83092}"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172117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94F677-2798-4397-87D9-2F0940B83092}"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745DE-48A7-46FC-A9B0-2EC1C0BAEF31}" type="slidenum">
              <a:rPr lang="en-US" smtClean="0"/>
              <a:t>‹#›</a:t>
            </a:fld>
            <a:endParaRPr lang="en-US"/>
          </a:p>
        </p:txBody>
      </p:sp>
    </p:spTree>
    <p:extLst>
      <p:ext uri="{BB962C8B-B14F-4D97-AF65-F5344CB8AC3E}">
        <p14:creationId xmlns:p14="http://schemas.microsoft.com/office/powerpoint/2010/main" val="3507279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4F677-2798-4397-87D9-2F0940B83092}" type="datetimeFigureOut">
              <a:rPr lang="en-US" smtClean="0"/>
              <a:t>4/29/2017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745DE-48A7-46FC-A9B0-2EC1C0BAEF31}" type="slidenum">
              <a:rPr lang="en-US" smtClean="0"/>
              <a:t>‹#›</a:t>
            </a:fld>
            <a:endParaRPr lang="en-US"/>
          </a:p>
        </p:txBody>
      </p:sp>
    </p:spTree>
    <p:extLst>
      <p:ext uri="{BB962C8B-B14F-4D97-AF65-F5344CB8AC3E}">
        <p14:creationId xmlns:p14="http://schemas.microsoft.com/office/powerpoint/2010/main" val="225960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Origins of the</a:t>
            </a:r>
            <a:br>
              <a:rPr lang="en-US" dirty="0"/>
            </a:br>
            <a:r>
              <a:rPr lang="en-US" dirty="0"/>
              <a:t>Defender of the Bond</a:t>
            </a:r>
          </a:p>
        </p:txBody>
      </p:sp>
      <p:sp>
        <p:nvSpPr>
          <p:cNvPr id="3" name="Subtitle 2"/>
          <p:cNvSpPr>
            <a:spLocks noGrp="1"/>
          </p:cNvSpPr>
          <p:nvPr>
            <p:ph type="subTitle" idx="1"/>
          </p:nvPr>
        </p:nvSpPr>
        <p:spPr/>
        <p:txBody>
          <a:bodyPr/>
          <a:lstStyle/>
          <a:p>
            <a:r>
              <a:rPr lang="en-US" dirty="0"/>
              <a:t>From Roman Law to the Defender in the </a:t>
            </a:r>
            <a:r>
              <a:rPr lang="en-US" i="1" dirty="0">
                <a:latin typeface="Times New Roman" panose="02020603050405020304" pitchFamily="18" charset="0"/>
                <a:cs typeface="Times New Roman" panose="02020603050405020304" pitchFamily="18" charset="0"/>
              </a:rPr>
              <a:t>Ius Vigens</a:t>
            </a:r>
          </a:p>
          <a:p>
            <a:r>
              <a:rPr lang="en-US" dirty="0"/>
              <a:t>Northwest Region Canon Law Conference</a:t>
            </a:r>
          </a:p>
          <a:p>
            <a:r>
              <a:rPr lang="en-US" dirty="0"/>
              <a:t>May 3, 2017</a:t>
            </a:r>
          </a:p>
        </p:txBody>
      </p:sp>
    </p:spTree>
    <p:extLst>
      <p:ext uri="{BB962C8B-B14F-4D97-AF65-F5344CB8AC3E}">
        <p14:creationId xmlns:p14="http://schemas.microsoft.com/office/powerpoint/2010/main" val="2380915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Canonization</a:t>
            </a:r>
            <a:br>
              <a:rPr lang="en-US" dirty="0"/>
            </a:br>
            <a:r>
              <a:rPr lang="en-US" dirty="0"/>
              <a:t>Procedural development</a:t>
            </a:r>
          </a:p>
        </p:txBody>
      </p:sp>
      <p:sp>
        <p:nvSpPr>
          <p:cNvPr id="3" name="Content Placeholder 2"/>
          <p:cNvSpPr>
            <a:spLocks noGrp="1"/>
          </p:cNvSpPr>
          <p:nvPr>
            <p:ph idx="1"/>
          </p:nvPr>
        </p:nvSpPr>
        <p:spPr/>
        <p:txBody>
          <a:bodyPr>
            <a:normAutofit lnSpcReduction="10000"/>
          </a:bodyPr>
          <a:lstStyle/>
          <a:p>
            <a:r>
              <a:rPr lang="en-US" dirty="0"/>
              <a:t>Causes of canonization were original handled by the local Bishop or in a diocesan Synod.  Over time, it became preferable to consider these causes in larger gatherings of Bishops, in provincial or regional councils.</a:t>
            </a:r>
          </a:p>
          <a:p>
            <a:r>
              <a:rPr lang="en-US" dirty="0"/>
              <a:t>Various Papal interventions beginning in the 10</a:t>
            </a:r>
            <a:r>
              <a:rPr lang="en-US" baseline="30000" dirty="0"/>
              <a:t>th</a:t>
            </a:r>
            <a:r>
              <a:rPr lang="en-US" dirty="0"/>
              <a:t> Century lead to the definitive reservation of canonizations to the Roman Pontiff in 1234.</a:t>
            </a:r>
          </a:p>
          <a:p>
            <a:r>
              <a:rPr lang="en-US" dirty="0"/>
              <a:t>Once reserved to the Roman Pontiff, causes of canonization came to be treated in a canonical manner.  The postulator was the </a:t>
            </a:r>
            <a:r>
              <a:rPr lang="en-US" i="1" dirty="0">
                <a:latin typeface="Times New Roman" panose="02020603050405020304" pitchFamily="18" charset="0"/>
                <a:cs typeface="Times New Roman" panose="02020603050405020304" pitchFamily="18" charset="0"/>
              </a:rPr>
              <a:t>actor </a:t>
            </a:r>
            <a:r>
              <a:rPr lang="en-US" i="1" dirty="0" err="1">
                <a:latin typeface="Times New Roman" panose="02020603050405020304" pitchFamily="18" charset="0"/>
                <a:cs typeface="Times New Roman" panose="02020603050405020304" pitchFamily="18" charset="0"/>
              </a:rPr>
              <a:t>causae</a:t>
            </a:r>
            <a:r>
              <a:rPr lang="en-US" dirty="0"/>
              <a:t>.  Evidence was collected through a canonical process that eventually involved the Roman Rota.  The cause was judged by the Pope with the assistance of the cardinals in the Roman Curia.</a:t>
            </a:r>
          </a:p>
        </p:txBody>
      </p:sp>
    </p:spTree>
    <p:extLst>
      <p:ext uri="{BB962C8B-B14F-4D97-AF65-F5344CB8AC3E}">
        <p14:creationId xmlns:p14="http://schemas.microsoft.com/office/powerpoint/2010/main" val="1290948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Canonization</a:t>
            </a:r>
            <a:br>
              <a:rPr lang="en-US" dirty="0"/>
            </a:br>
            <a:r>
              <a:rPr lang="en-US" dirty="0"/>
              <a:t>The promoter of the faith</a:t>
            </a:r>
          </a:p>
        </p:txBody>
      </p:sp>
      <p:sp>
        <p:nvSpPr>
          <p:cNvPr id="3" name="Content Placeholder 2"/>
          <p:cNvSpPr>
            <a:spLocks noGrp="1"/>
          </p:cNvSpPr>
          <p:nvPr>
            <p:ph idx="1"/>
          </p:nvPr>
        </p:nvSpPr>
        <p:spPr/>
        <p:txBody>
          <a:bodyPr>
            <a:normAutofit/>
          </a:bodyPr>
          <a:lstStyle/>
          <a:p>
            <a:r>
              <a:rPr lang="en-US" dirty="0"/>
              <a:t>In time, a “procurator of the faith” or a “promoter of the faith” was heard to clarify doubts about a cause of canonization.</a:t>
            </a:r>
          </a:p>
          <a:p>
            <a:r>
              <a:rPr lang="en-US" dirty="0"/>
              <a:t>By the 16</a:t>
            </a:r>
            <a:r>
              <a:rPr lang="en-US" baseline="30000" dirty="0"/>
              <a:t>th</a:t>
            </a:r>
            <a:r>
              <a:rPr lang="en-US" dirty="0"/>
              <a:t> Century, the </a:t>
            </a:r>
            <a:r>
              <a:rPr lang="en-US" i="1" dirty="0">
                <a:latin typeface="Times New Roman" panose="02020603050405020304" pitchFamily="18" charset="0"/>
                <a:cs typeface="Times New Roman" panose="02020603050405020304" pitchFamily="18" charset="0"/>
              </a:rPr>
              <a:t>promotor </a:t>
            </a:r>
            <a:r>
              <a:rPr lang="en-US" i="1" dirty="0" err="1">
                <a:latin typeface="Times New Roman" panose="02020603050405020304" pitchFamily="18" charset="0"/>
                <a:cs typeface="Times New Roman" panose="02020603050405020304" pitchFamily="18" charset="0"/>
              </a:rPr>
              <a:t>fiscalis</a:t>
            </a:r>
            <a:r>
              <a:rPr lang="en-US" dirty="0"/>
              <a:t> regularly took part as the promoter of the faith in causes of canonization, acting by office to raise objections against a servant of God in the interest of protecting the faith.</a:t>
            </a:r>
          </a:p>
          <a:p>
            <a:r>
              <a:rPr lang="en-US" dirty="0"/>
              <a:t>A promoter of the faith was regularly nominated in diocesan and apostolic processes.</a:t>
            </a:r>
          </a:p>
          <a:p>
            <a:r>
              <a:rPr lang="en-US" dirty="0"/>
              <a:t>A </a:t>
            </a:r>
            <a:r>
              <a:rPr lang="en-US" i="1" dirty="0">
                <a:latin typeface="Times New Roman" panose="02020603050405020304" pitchFamily="18" charset="0"/>
                <a:cs typeface="Times New Roman" panose="02020603050405020304" pitchFamily="18" charset="0"/>
              </a:rPr>
              <a:t>contradictorium</a:t>
            </a:r>
            <a:r>
              <a:rPr lang="en-US" dirty="0"/>
              <a:t> was created between the postulator (</a:t>
            </a:r>
            <a:r>
              <a:rPr lang="en-US" i="1" dirty="0" err="1">
                <a:latin typeface="Times New Roman" panose="02020603050405020304" pitchFamily="18" charset="0"/>
                <a:cs typeface="Times New Roman" panose="02020603050405020304" pitchFamily="18" charset="0"/>
              </a:rPr>
              <a:t>advocatus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sancti</a:t>
            </a:r>
            <a:r>
              <a:rPr lang="en-US" dirty="0"/>
              <a:t>) and the promoter of the faith (</a:t>
            </a:r>
            <a:r>
              <a:rPr lang="en-US" i="1" dirty="0" err="1">
                <a:latin typeface="Times New Roman" panose="02020603050405020304" pitchFamily="18" charset="0"/>
                <a:cs typeface="Times New Roman" panose="02020603050405020304" pitchFamily="18" charset="0"/>
              </a:rPr>
              <a:t>advocatus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diaboli</a:t>
            </a:r>
            <a:r>
              <a:rPr lang="en-US" dirty="0"/>
              <a:t>).</a:t>
            </a:r>
          </a:p>
        </p:txBody>
      </p:sp>
    </p:spTree>
    <p:extLst>
      <p:ext uri="{BB962C8B-B14F-4D97-AF65-F5344CB8AC3E}">
        <p14:creationId xmlns:p14="http://schemas.microsoft.com/office/powerpoint/2010/main" val="3814830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Canonization</a:t>
            </a:r>
            <a:br>
              <a:rPr lang="en-US" dirty="0"/>
            </a:br>
            <a:r>
              <a:rPr lang="en-US" dirty="0"/>
              <a:t>The Sacred Congregation of Rites</a:t>
            </a:r>
          </a:p>
        </p:txBody>
      </p:sp>
      <p:sp>
        <p:nvSpPr>
          <p:cNvPr id="3" name="Content Placeholder 2"/>
          <p:cNvSpPr>
            <a:spLocks noGrp="1"/>
          </p:cNvSpPr>
          <p:nvPr>
            <p:ph idx="1"/>
          </p:nvPr>
        </p:nvSpPr>
        <p:spPr/>
        <p:txBody>
          <a:bodyPr>
            <a:normAutofit/>
          </a:bodyPr>
          <a:lstStyle/>
          <a:p>
            <a:r>
              <a:rPr lang="en-US" dirty="0"/>
              <a:t>In 1588, </a:t>
            </a:r>
            <a:r>
              <a:rPr lang="en-US" dirty="0" err="1"/>
              <a:t>Sixtus</a:t>
            </a:r>
            <a:r>
              <a:rPr lang="en-US" dirty="0"/>
              <a:t> V created the Sacred Congregation of Rites.  From this time forward, the </a:t>
            </a:r>
            <a:r>
              <a:rPr lang="en-US" i="1" dirty="0">
                <a:latin typeface="Times New Roman" panose="02020603050405020304" pitchFamily="18" charset="0"/>
                <a:cs typeface="Times New Roman" panose="02020603050405020304" pitchFamily="18" charset="0"/>
              </a:rPr>
              <a:t>promotor </a:t>
            </a:r>
            <a:r>
              <a:rPr lang="en-US" i="1" dirty="0" err="1">
                <a:latin typeface="Times New Roman" panose="02020603050405020304" pitchFamily="18" charset="0"/>
                <a:cs typeface="Times New Roman" panose="02020603050405020304" pitchFamily="18" charset="0"/>
              </a:rPr>
              <a:t>fiscalis</a:t>
            </a:r>
            <a:r>
              <a:rPr lang="en-US" dirty="0"/>
              <a:t> regularly served as the promoter of the faith in Causes of Canonization.</a:t>
            </a:r>
          </a:p>
          <a:p>
            <a:r>
              <a:rPr lang="en-US" dirty="0"/>
              <a:t>He had the right to intervene at any stage of the process.</a:t>
            </a:r>
          </a:p>
          <a:p>
            <a:r>
              <a:rPr lang="en-US" dirty="0"/>
              <a:t>He must always be cited for any session of the process.</a:t>
            </a:r>
          </a:p>
          <a:p>
            <a:r>
              <a:rPr lang="en-US" dirty="0"/>
              <a:t>He was always to be heard before rendering a decision about a Cause of Canonization.</a:t>
            </a:r>
          </a:p>
          <a:p>
            <a:r>
              <a:rPr lang="en-US" dirty="0"/>
              <a:t>His duty was to safeguard the faith, to protect divine cult, to see to the observance of the law, to promote justice, to serve the truth.</a:t>
            </a:r>
          </a:p>
        </p:txBody>
      </p:sp>
    </p:spTree>
    <p:extLst>
      <p:ext uri="{BB962C8B-B14F-4D97-AF65-F5344CB8AC3E}">
        <p14:creationId xmlns:p14="http://schemas.microsoft.com/office/powerpoint/2010/main" val="1348690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Causes of Canonization</a:t>
            </a:r>
            <a:br>
              <a:rPr lang="en-US" dirty="0"/>
            </a:br>
            <a:r>
              <a:rPr lang="en-US" dirty="0"/>
              <a:t>The Sacred Congregation of Rites</a:t>
            </a:r>
          </a:p>
        </p:txBody>
      </p:sp>
      <p:sp>
        <p:nvSpPr>
          <p:cNvPr id="3" name="Content Placeholder 2"/>
          <p:cNvSpPr>
            <a:spLocks noGrp="1"/>
          </p:cNvSpPr>
          <p:nvPr>
            <p:ph idx="1"/>
          </p:nvPr>
        </p:nvSpPr>
        <p:spPr/>
        <p:txBody>
          <a:bodyPr/>
          <a:lstStyle/>
          <a:p>
            <a:r>
              <a:rPr lang="en-US" dirty="0"/>
              <a:t>In 1708, the offices of </a:t>
            </a:r>
            <a:r>
              <a:rPr lang="en-US" i="1" dirty="0">
                <a:latin typeface="Times New Roman" panose="02020603050405020304" pitchFamily="18" charset="0"/>
                <a:cs typeface="Times New Roman" panose="02020603050405020304" pitchFamily="18" charset="0"/>
              </a:rPr>
              <a:t>promotor </a:t>
            </a:r>
            <a:r>
              <a:rPr lang="en-US" i="1" dirty="0" err="1">
                <a:latin typeface="Times New Roman" panose="02020603050405020304" pitchFamily="18" charset="0"/>
                <a:cs typeface="Times New Roman" panose="02020603050405020304" pitchFamily="18" charset="0"/>
              </a:rPr>
              <a:t>fiscalis</a:t>
            </a:r>
            <a:r>
              <a:rPr lang="en-US" dirty="0"/>
              <a:t> and promoter of the faith were separated.</a:t>
            </a:r>
          </a:p>
          <a:p>
            <a:r>
              <a:rPr lang="en-US" dirty="0"/>
              <a:t>Prospero </a:t>
            </a:r>
            <a:r>
              <a:rPr lang="en-US" dirty="0" err="1"/>
              <a:t>Lambertini</a:t>
            </a:r>
            <a:r>
              <a:rPr lang="en-US" dirty="0"/>
              <a:t> was appointed Coadjutor Promoter of the Faith, and Promoter General in 1712 where he served until 1728.</a:t>
            </a:r>
          </a:p>
          <a:p>
            <a:r>
              <a:rPr lang="en-US" dirty="0"/>
              <a:t>On August 17, 1740, he was elected Pope Benedict XIV.</a:t>
            </a:r>
          </a:p>
        </p:txBody>
      </p:sp>
    </p:spTree>
    <p:extLst>
      <p:ext uri="{BB962C8B-B14F-4D97-AF65-F5344CB8AC3E}">
        <p14:creationId xmlns:p14="http://schemas.microsoft.com/office/powerpoint/2010/main" val="4121788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Marriage Nullity</a:t>
            </a:r>
          </a:p>
        </p:txBody>
      </p:sp>
      <p:sp>
        <p:nvSpPr>
          <p:cNvPr id="3" name="Content Placeholder 2"/>
          <p:cNvSpPr>
            <a:spLocks noGrp="1"/>
          </p:cNvSpPr>
          <p:nvPr>
            <p:ph idx="1"/>
          </p:nvPr>
        </p:nvSpPr>
        <p:spPr/>
        <p:txBody>
          <a:bodyPr/>
          <a:lstStyle/>
          <a:p>
            <a:r>
              <a:rPr lang="en-US" dirty="0"/>
              <a:t>Little is known of the canonical procedures applied in causes of marriage nullity in the early Church.  By the 8</a:t>
            </a:r>
            <a:r>
              <a:rPr lang="en-US" baseline="30000" dirty="0"/>
              <a:t>th</a:t>
            </a:r>
            <a:r>
              <a:rPr lang="en-US" dirty="0"/>
              <a:t> Century, there is evidence of witness testimony was obligatory.</a:t>
            </a:r>
          </a:p>
          <a:p>
            <a:r>
              <a:rPr lang="en-US" dirty="0"/>
              <a:t>By the middle ages, a canonical process had developed involving a </a:t>
            </a:r>
            <a:r>
              <a:rPr lang="en-US" i="1" dirty="0">
                <a:latin typeface="Times New Roman" panose="02020603050405020304" pitchFamily="18" charset="0"/>
                <a:cs typeface="Times New Roman" panose="02020603050405020304" pitchFamily="18" charset="0"/>
              </a:rPr>
              <a:t>contradictorium</a:t>
            </a:r>
            <a:r>
              <a:rPr lang="en-US" dirty="0"/>
              <a:t> between three parties:  the </a:t>
            </a:r>
            <a:r>
              <a:rPr lang="en-US" i="1" dirty="0">
                <a:latin typeface="Times New Roman" panose="02020603050405020304" pitchFamily="18" charset="0"/>
                <a:cs typeface="Times New Roman" panose="02020603050405020304" pitchFamily="18" charset="0"/>
              </a:rPr>
              <a:t>actor</a:t>
            </a:r>
            <a:r>
              <a:rPr lang="en-US" dirty="0"/>
              <a:t>, the </a:t>
            </a:r>
            <a:r>
              <a:rPr lang="en-US" i="1" dirty="0">
                <a:latin typeface="Times New Roman" panose="02020603050405020304" pitchFamily="18" charset="0"/>
                <a:cs typeface="Times New Roman" panose="02020603050405020304" pitchFamily="18" charset="0"/>
              </a:rPr>
              <a:t>pars</a:t>
            </a:r>
            <a:r>
              <a:rPr lang="en-US" dirty="0"/>
              <a:t> </a:t>
            </a:r>
            <a:r>
              <a:rPr lang="en-US" i="1" dirty="0" err="1">
                <a:latin typeface="Times New Roman" panose="02020603050405020304" pitchFamily="18" charset="0"/>
                <a:cs typeface="Times New Roman" panose="02020603050405020304" pitchFamily="18" charset="0"/>
              </a:rPr>
              <a:t>conventa</a:t>
            </a:r>
            <a:r>
              <a:rPr lang="en-US" dirty="0"/>
              <a:t>, and the </a:t>
            </a:r>
            <a:r>
              <a:rPr lang="en-US" i="1" dirty="0">
                <a:latin typeface="Times New Roman" panose="02020603050405020304" pitchFamily="18" charset="0"/>
                <a:cs typeface="Times New Roman" panose="02020603050405020304" pitchFamily="18" charset="0"/>
              </a:rPr>
              <a:t>iudex</a:t>
            </a:r>
            <a:r>
              <a:rPr lang="en-US" dirty="0"/>
              <a:t>.</a:t>
            </a:r>
          </a:p>
          <a:p>
            <a:r>
              <a:rPr lang="en-US" dirty="0"/>
              <a:t>There was the presumption that the </a:t>
            </a:r>
            <a:r>
              <a:rPr lang="en-US" i="1" dirty="0">
                <a:latin typeface="Times New Roman" panose="02020603050405020304" pitchFamily="18" charset="0"/>
                <a:cs typeface="Times New Roman" panose="02020603050405020304" pitchFamily="18" charset="0"/>
              </a:rPr>
              <a:t>actor</a:t>
            </a:r>
            <a:r>
              <a:rPr lang="en-US" dirty="0"/>
              <a:t> and the </a:t>
            </a:r>
            <a:r>
              <a:rPr lang="en-US" i="1" dirty="0">
                <a:latin typeface="Times New Roman" panose="02020603050405020304" pitchFamily="18" charset="0"/>
                <a:cs typeface="Times New Roman" panose="02020603050405020304" pitchFamily="18" charset="0"/>
              </a:rPr>
              <a:t>pars</a:t>
            </a:r>
            <a:r>
              <a:rPr lang="en-US" dirty="0"/>
              <a:t> </a:t>
            </a:r>
            <a:r>
              <a:rPr lang="en-US" i="1" dirty="0" err="1">
                <a:latin typeface="Times New Roman" panose="02020603050405020304" pitchFamily="18" charset="0"/>
                <a:cs typeface="Times New Roman" panose="02020603050405020304" pitchFamily="18" charset="0"/>
              </a:rPr>
              <a:t>conventa</a:t>
            </a:r>
            <a:r>
              <a:rPr lang="en-US" dirty="0"/>
              <a:t> would take opposing sides, but what if the respondent does not participate, or even shares the petitioner’s desire for nullity?</a:t>
            </a:r>
          </a:p>
        </p:txBody>
      </p:sp>
    </p:spTree>
    <p:extLst>
      <p:ext uri="{BB962C8B-B14F-4D97-AF65-F5344CB8AC3E}">
        <p14:creationId xmlns:p14="http://schemas.microsoft.com/office/powerpoint/2010/main" val="395757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Marriage Nullity</a:t>
            </a:r>
          </a:p>
        </p:txBody>
      </p:sp>
      <p:sp>
        <p:nvSpPr>
          <p:cNvPr id="3" name="Content Placeholder 2"/>
          <p:cNvSpPr>
            <a:spLocks noGrp="1"/>
          </p:cNvSpPr>
          <p:nvPr>
            <p:ph idx="1"/>
          </p:nvPr>
        </p:nvSpPr>
        <p:spPr/>
        <p:txBody>
          <a:bodyPr/>
          <a:lstStyle/>
          <a:p>
            <a:r>
              <a:rPr lang="en-US" dirty="0" err="1"/>
              <a:t>Hostiensis</a:t>
            </a:r>
            <a:r>
              <a:rPr lang="en-US" dirty="0"/>
              <a:t> (writing in mid 13</a:t>
            </a:r>
            <a:r>
              <a:rPr lang="en-US" baseline="30000" dirty="0"/>
              <a:t>th</a:t>
            </a:r>
            <a:r>
              <a:rPr lang="en-US" dirty="0"/>
              <a:t> Century) suggested that the court should admit any party that wants to stand for the marriage, such as a family member.</a:t>
            </a:r>
          </a:p>
          <a:p>
            <a:r>
              <a:rPr lang="en-US" dirty="0"/>
              <a:t>By the 14</a:t>
            </a:r>
            <a:r>
              <a:rPr lang="en-US" baseline="30000" dirty="0"/>
              <a:t>th</a:t>
            </a:r>
            <a:r>
              <a:rPr lang="en-US" dirty="0"/>
              <a:t> Century, after the rise of the </a:t>
            </a:r>
            <a:r>
              <a:rPr lang="en-US" i="1" dirty="0">
                <a:latin typeface="Times New Roman" panose="02020603050405020304" pitchFamily="18" charset="0"/>
                <a:cs typeface="Times New Roman" panose="02020603050405020304" pitchFamily="18" charset="0"/>
              </a:rPr>
              <a:t>promotor</a:t>
            </a:r>
            <a:r>
              <a:rPr lang="en-US" dirty="0"/>
              <a:t> </a:t>
            </a:r>
            <a:r>
              <a:rPr lang="en-US" i="1" dirty="0" err="1">
                <a:latin typeface="Times New Roman" panose="02020603050405020304" pitchFamily="18" charset="0"/>
                <a:cs typeface="Times New Roman" panose="02020603050405020304" pitchFamily="18" charset="0"/>
              </a:rPr>
              <a:t>fiscalis</a:t>
            </a:r>
            <a:r>
              <a:rPr lang="en-US" dirty="0"/>
              <a:t>, it became common to ask the </a:t>
            </a:r>
            <a:r>
              <a:rPr lang="en-US" i="1" dirty="0">
                <a:latin typeface="Times New Roman" panose="02020603050405020304" pitchFamily="18" charset="0"/>
                <a:cs typeface="Times New Roman" panose="02020603050405020304" pitchFamily="18" charset="0"/>
              </a:rPr>
              <a:t>promotor</a:t>
            </a:r>
            <a:r>
              <a:rPr lang="en-US" dirty="0"/>
              <a:t> to intervene </a:t>
            </a:r>
            <a:r>
              <a:rPr lang="en-US" i="1" dirty="0">
                <a:latin typeface="Times New Roman" panose="02020603050405020304" pitchFamily="18" charset="0"/>
                <a:cs typeface="Times New Roman" panose="02020603050405020304" pitchFamily="18" charset="0"/>
              </a:rPr>
              <a:t>ad</a:t>
            </a:r>
            <a:r>
              <a:rPr lang="en-US" dirty="0"/>
              <a:t> </a:t>
            </a:r>
            <a:r>
              <a:rPr lang="en-US" i="1" dirty="0">
                <a:latin typeface="Times New Roman" panose="02020603050405020304" pitchFamily="18" charset="0"/>
                <a:cs typeface="Times New Roman" panose="02020603050405020304" pitchFamily="18" charset="0"/>
              </a:rPr>
              <a:t>hoc</a:t>
            </a:r>
            <a:r>
              <a:rPr lang="en-US" dirty="0"/>
              <a:t> to defend marriage in certain cases.</a:t>
            </a:r>
          </a:p>
          <a:p>
            <a:r>
              <a:rPr lang="en-US" dirty="0"/>
              <a:t>By the 16</a:t>
            </a:r>
            <a:r>
              <a:rPr lang="en-US" baseline="30000" dirty="0"/>
              <a:t>th</a:t>
            </a:r>
            <a:r>
              <a:rPr lang="en-US" dirty="0"/>
              <a:t> Century, various canonists called for the regular intervention of the </a:t>
            </a:r>
            <a:r>
              <a:rPr lang="en-US" i="1" dirty="0">
                <a:latin typeface="Times New Roman" panose="02020603050405020304" pitchFamily="18" charset="0"/>
                <a:cs typeface="Times New Roman" panose="02020603050405020304" pitchFamily="18" charset="0"/>
              </a:rPr>
              <a:t>promotor</a:t>
            </a:r>
            <a:r>
              <a:rPr lang="en-US" dirty="0"/>
              <a:t>, though this was not mandatory.</a:t>
            </a:r>
          </a:p>
        </p:txBody>
      </p:sp>
    </p:spTree>
    <p:extLst>
      <p:ext uri="{BB962C8B-B14F-4D97-AF65-F5344CB8AC3E}">
        <p14:creationId xmlns:p14="http://schemas.microsoft.com/office/powerpoint/2010/main" val="3364341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Marriage Nullity</a:t>
            </a:r>
            <a:br>
              <a:rPr lang="en-US" dirty="0"/>
            </a:br>
            <a:r>
              <a:rPr lang="en-US" dirty="0"/>
              <a:t>Reforms of Benedict XIV</a:t>
            </a:r>
          </a:p>
        </p:txBody>
      </p:sp>
      <p:sp>
        <p:nvSpPr>
          <p:cNvPr id="3" name="Content Placeholder 2"/>
          <p:cNvSpPr>
            <a:spLocks noGrp="1"/>
          </p:cNvSpPr>
          <p:nvPr>
            <p:ph idx="1"/>
          </p:nvPr>
        </p:nvSpPr>
        <p:spPr/>
        <p:txBody>
          <a:bodyPr>
            <a:normAutofit/>
          </a:bodyPr>
          <a:lstStyle/>
          <a:p>
            <a:pPr marL="0" indent="0">
              <a:buNone/>
            </a:pPr>
            <a:r>
              <a:rPr lang="en-US" dirty="0"/>
              <a:t>On April 11, 1741, Benedict XIV wrote to the bishops of Poland in </a:t>
            </a:r>
            <a:r>
              <a:rPr lang="en-US" i="1" dirty="0" err="1">
                <a:latin typeface="Times New Roman" panose="02020603050405020304" pitchFamily="18" charset="0"/>
                <a:cs typeface="Times New Roman" panose="02020603050405020304" pitchFamily="18" charset="0"/>
              </a:rPr>
              <a:t>Matriomonii</a:t>
            </a:r>
            <a:r>
              <a:rPr lang="en-US" dirty="0"/>
              <a:t>:</a:t>
            </a:r>
          </a:p>
          <a:p>
            <a:r>
              <a:rPr lang="en-US" dirty="0"/>
              <a:t>He lamented that some persons were contracting three or even four ecclesiastical marriages.</a:t>
            </a:r>
          </a:p>
          <a:p>
            <a:r>
              <a:rPr lang="en-US" dirty="0"/>
              <a:t>Judges were either not well trained or even sometimes dishonest.</a:t>
            </a:r>
          </a:p>
          <a:p>
            <a:pPr marL="0" indent="0">
              <a:buNone/>
            </a:pPr>
            <a:r>
              <a:rPr lang="en-US" dirty="0"/>
              <a:t>On November 3, 1741, Benedict XIV issued the apostolic constitution </a:t>
            </a:r>
            <a:r>
              <a:rPr lang="en-US" i="1" dirty="0">
                <a:latin typeface="Times New Roman" panose="02020603050405020304" pitchFamily="18" charset="0"/>
                <a:cs typeface="Times New Roman" panose="02020603050405020304" pitchFamily="18" charset="0"/>
              </a:rPr>
              <a:t>Dei </a:t>
            </a:r>
            <a:r>
              <a:rPr lang="en-US" i="1" dirty="0" err="1">
                <a:latin typeface="Times New Roman" panose="02020603050405020304" pitchFamily="18" charset="0"/>
                <a:cs typeface="Times New Roman" panose="02020603050405020304" pitchFamily="18" charset="0"/>
              </a:rPr>
              <a:t>Miseratione</a:t>
            </a:r>
            <a:r>
              <a:rPr lang="en-US" dirty="0"/>
              <a:t>.</a:t>
            </a:r>
          </a:p>
          <a:p>
            <a:r>
              <a:rPr lang="en-US" dirty="0"/>
              <a:t>He instituted the defender of marriage.</a:t>
            </a:r>
          </a:p>
          <a:p>
            <a:r>
              <a:rPr lang="en-US" dirty="0"/>
              <a:t>He required a mandatory appeal to review affirmative decisions.</a:t>
            </a:r>
          </a:p>
          <a:p>
            <a:endParaRPr lang="en-US" dirty="0"/>
          </a:p>
        </p:txBody>
      </p:sp>
    </p:spTree>
    <p:extLst>
      <p:ext uri="{BB962C8B-B14F-4D97-AF65-F5344CB8AC3E}">
        <p14:creationId xmlns:p14="http://schemas.microsoft.com/office/powerpoint/2010/main" val="2631746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Marriage Nullity</a:t>
            </a:r>
            <a:br>
              <a:rPr lang="en-US" dirty="0"/>
            </a:br>
            <a:r>
              <a:rPr lang="en-US" dirty="0"/>
              <a:t>Reforms of Benedict XIV</a:t>
            </a:r>
          </a:p>
        </p:txBody>
      </p:sp>
      <p:sp>
        <p:nvSpPr>
          <p:cNvPr id="3" name="Content Placeholder 2"/>
          <p:cNvSpPr>
            <a:spLocks noGrp="1"/>
          </p:cNvSpPr>
          <p:nvPr>
            <p:ph idx="1"/>
          </p:nvPr>
        </p:nvSpPr>
        <p:spPr/>
        <p:txBody>
          <a:bodyPr>
            <a:normAutofit/>
          </a:bodyPr>
          <a:lstStyle/>
          <a:p>
            <a:pPr marL="0" indent="0">
              <a:buNone/>
            </a:pPr>
            <a:r>
              <a:rPr lang="en-US" dirty="0"/>
              <a:t>Dei </a:t>
            </a:r>
            <a:r>
              <a:rPr lang="en-US" dirty="0" err="1"/>
              <a:t>Miseratione</a:t>
            </a:r>
            <a:r>
              <a:rPr lang="en-US" dirty="0"/>
              <a:t>, §1:</a:t>
            </a:r>
          </a:p>
          <a:p>
            <a:r>
              <a:rPr lang="en-US" dirty="0"/>
              <a:t>«We have heard that in some ecclesiastical </a:t>
            </a:r>
            <a:r>
              <a:rPr lang="en-US" dirty="0" err="1"/>
              <a:t>curias</a:t>
            </a:r>
            <a:r>
              <a:rPr lang="en-US" dirty="0"/>
              <a:t> too many judges with imprudent facility, rashness and lack of prudential judgment have issued sentences in favor of the nullity of marriage and have given spouses the ability to marry again with others.</a:t>
            </a:r>
          </a:p>
          <a:p>
            <a:r>
              <a:rPr lang="en-US" dirty="0"/>
              <a:t>«These clearly unprepared judges afflicted by the condition of human nature like our first Parent … ought to in some way be admonished lest they precipitously and with audacity break the sacred and perpetual bond of marriage.»</a:t>
            </a:r>
          </a:p>
        </p:txBody>
      </p:sp>
    </p:spTree>
    <p:extLst>
      <p:ext uri="{BB962C8B-B14F-4D97-AF65-F5344CB8AC3E}">
        <p14:creationId xmlns:p14="http://schemas.microsoft.com/office/powerpoint/2010/main" val="2457353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Marriage Nullity</a:t>
            </a:r>
            <a:br>
              <a:rPr lang="en-US" dirty="0"/>
            </a:br>
            <a:r>
              <a:rPr lang="en-US" dirty="0"/>
              <a:t>Reforms of Benedict XIV</a:t>
            </a:r>
          </a:p>
        </p:txBody>
      </p:sp>
      <p:sp>
        <p:nvSpPr>
          <p:cNvPr id="3" name="Content Placeholder 2"/>
          <p:cNvSpPr>
            <a:spLocks noGrp="1"/>
          </p:cNvSpPr>
          <p:nvPr>
            <p:ph idx="1"/>
          </p:nvPr>
        </p:nvSpPr>
        <p:spPr/>
        <p:txBody>
          <a:bodyPr>
            <a:normAutofit/>
          </a:bodyPr>
          <a:lstStyle/>
          <a:p>
            <a:pPr marL="0" indent="0">
              <a:buNone/>
            </a:pPr>
            <a:r>
              <a:rPr lang="en-US" dirty="0"/>
              <a:t>The defender of marriage, or defender of the bond:</a:t>
            </a:r>
          </a:p>
          <a:p>
            <a:r>
              <a:rPr lang="en-US" dirty="0"/>
              <a:t>Must swear an oath to uphold the bond of marriage;</a:t>
            </a:r>
          </a:p>
          <a:p>
            <a:r>
              <a:rPr lang="en-US" dirty="0"/>
              <a:t>Must be cited for the validity of any </a:t>
            </a:r>
            <a:r>
              <a:rPr lang="en-US" dirty="0" err="1"/>
              <a:t>juridic</a:t>
            </a:r>
            <a:r>
              <a:rPr lang="en-US" dirty="0"/>
              <a:t> act;</a:t>
            </a:r>
          </a:p>
          <a:p>
            <a:r>
              <a:rPr lang="en-US" dirty="0"/>
              <a:t>Had the right to be present for interrogations;</a:t>
            </a:r>
          </a:p>
          <a:p>
            <a:r>
              <a:rPr lang="en-US" dirty="0"/>
              <a:t>Had the right to speak orally or in writing in favor of the marriage;</a:t>
            </a:r>
          </a:p>
          <a:p>
            <a:r>
              <a:rPr lang="en-US" dirty="0"/>
              <a:t>Had the right to adduce anything necessary to sustain the marriage.</a:t>
            </a:r>
          </a:p>
          <a:p>
            <a:r>
              <a:rPr lang="en-US" dirty="0"/>
              <a:t>Was considered to be a true party to the cause, along with the spouses.</a:t>
            </a:r>
          </a:p>
          <a:p>
            <a:endParaRPr lang="en-US" dirty="0"/>
          </a:p>
        </p:txBody>
      </p:sp>
    </p:spTree>
    <p:extLst>
      <p:ext uri="{BB962C8B-B14F-4D97-AF65-F5344CB8AC3E}">
        <p14:creationId xmlns:p14="http://schemas.microsoft.com/office/powerpoint/2010/main" val="3860093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Causes of Marriage Nullity</a:t>
            </a:r>
            <a:br>
              <a:rPr lang="en-US" dirty="0"/>
            </a:br>
            <a:r>
              <a:rPr lang="en-US" dirty="0"/>
              <a:t>Reforms of Benedict XIV</a:t>
            </a:r>
          </a:p>
        </p:txBody>
      </p:sp>
      <p:sp>
        <p:nvSpPr>
          <p:cNvPr id="3" name="Content Placeholder 2"/>
          <p:cNvSpPr>
            <a:spLocks noGrp="1"/>
          </p:cNvSpPr>
          <p:nvPr>
            <p:ph idx="1"/>
          </p:nvPr>
        </p:nvSpPr>
        <p:spPr/>
        <p:txBody>
          <a:bodyPr/>
          <a:lstStyle/>
          <a:p>
            <a:pPr marL="0" indent="0">
              <a:buNone/>
            </a:pPr>
            <a:r>
              <a:rPr lang="en-US" dirty="0"/>
              <a:t>The defender reflects Benedict XIV’s experience as promoter of faith.</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35338738"/>
              </p:ext>
            </p:extLst>
          </p:nvPr>
        </p:nvGraphicFramePr>
        <p:xfrm>
          <a:off x="838200" y="2507774"/>
          <a:ext cx="10515600" cy="2987040"/>
        </p:xfrm>
        <a:graphic>
          <a:graphicData uri="http://schemas.openxmlformats.org/drawingml/2006/table">
            <a:tbl>
              <a:tblPr firstRow="1" bandRow="1">
                <a:tableStyleId>{775DCB02-9BB8-47FD-8907-85C794F793BA}</a:tableStyleId>
              </a:tblPr>
              <a:tblGrid>
                <a:gridCol w="5257800">
                  <a:extLst>
                    <a:ext uri="{9D8B030D-6E8A-4147-A177-3AD203B41FA5}">
                      <a16:colId xmlns:a16="http://schemas.microsoft.com/office/drawing/2014/main" val="3873066880"/>
                    </a:ext>
                  </a:extLst>
                </a:gridCol>
                <a:gridCol w="5257800">
                  <a:extLst>
                    <a:ext uri="{9D8B030D-6E8A-4147-A177-3AD203B41FA5}">
                      <a16:colId xmlns:a16="http://schemas.microsoft.com/office/drawing/2014/main" val="3482493153"/>
                    </a:ext>
                  </a:extLst>
                </a:gridCol>
              </a:tblGrid>
              <a:tr h="370840">
                <a:tc>
                  <a:txBody>
                    <a:bodyPr/>
                    <a:lstStyle/>
                    <a:p>
                      <a:pPr marL="0" marR="0" algn="ctr">
                        <a:spcBef>
                          <a:spcPts val="0"/>
                        </a:spcBef>
                        <a:spcAft>
                          <a:spcPts val="0"/>
                        </a:spcAft>
                      </a:pPr>
                      <a:r>
                        <a:rPr lang="en-US" sz="2800" dirty="0">
                          <a:solidFill>
                            <a:schemeClr val="tx1"/>
                          </a:solidFill>
                        </a:rPr>
                        <a:t>The duties of</a:t>
                      </a:r>
                    </a:p>
                    <a:p>
                      <a:pPr marL="0" marR="0" algn="ctr">
                        <a:spcBef>
                          <a:spcPts val="0"/>
                        </a:spcBef>
                        <a:spcAft>
                          <a:spcPts val="0"/>
                        </a:spcAft>
                      </a:pPr>
                      <a:r>
                        <a:rPr lang="en-US" sz="2800" dirty="0">
                          <a:solidFill>
                            <a:schemeClr val="tx1"/>
                          </a:solidFill>
                        </a:rPr>
                        <a:t>the promoter of the faith</a:t>
                      </a:r>
                    </a:p>
                  </a:txBody>
                  <a:tcPr marL="68580" marR="68580" marT="0" marB="0"/>
                </a:tc>
                <a:tc>
                  <a:txBody>
                    <a:bodyPr/>
                    <a:lstStyle/>
                    <a:p>
                      <a:pPr marL="0" marR="0" algn="ctr">
                        <a:spcBef>
                          <a:spcPts val="0"/>
                        </a:spcBef>
                        <a:spcAft>
                          <a:spcPts val="0"/>
                        </a:spcAft>
                      </a:pPr>
                      <a:r>
                        <a:rPr lang="en-US" sz="2800" dirty="0">
                          <a:solidFill>
                            <a:schemeClr val="tx1"/>
                          </a:solidFill>
                        </a:rPr>
                        <a:t>The duties of</a:t>
                      </a:r>
                    </a:p>
                    <a:p>
                      <a:pPr marL="0" marR="0" algn="ctr">
                        <a:spcBef>
                          <a:spcPts val="0"/>
                        </a:spcBef>
                        <a:spcAft>
                          <a:spcPts val="0"/>
                        </a:spcAft>
                      </a:pPr>
                      <a:r>
                        <a:rPr lang="en-US" sz="2800" dirty="0">
                          <a:solidFill>
                            <a:schemeClr val="tx1"/>
                          </a:solidFill>
                        </a:rPr>
                        <a:t>the defender of the bond</a:t>
                      </a:r>
                    </a:p>
                  </a:txBody>
                  <a:tcPr marL="68580" marR="68580" marT="0" marB="0"/>
                </a:tc>
                <a:extLst>
                  <a:ext uri="{0D108BD9-81ED-4DB2-BD59-A6C34878D82A}">
                    <a16:rowId xmlns:a16="http://schemas.microsoft.com/office/drawing/2014/main" val="529429036"/>
                  </a:ext>
                </a:extLst>
              </a:tr>
              <a:tr h="370840">
                <a:tc>
                  <a:txBody>
                    <a:bodyPr/>
                    <a:lstStyle/>
                    <a:p>
                      <a:pPr marL="0" marR="0">
                        <a:spcBef>
                          <a:spcPts val="0"/>
                        </a:spcBef>
                        <a:spcAft>
                          <a:spcPts val="0"/>
                        </a:spcAft>
                      </a:pPr>
                      <a:r>
                        <a:rPr lang="en-US" sz="2800" dirty="0"/>
                        <a:t>safeguard the faith</a:t>
                      </a:r>
                    </a:p>
                  </a:txBody>
                  <a:tcPr marL="68580" marR="68580" marT="0" marB="0"/>
                </a:tc>
                <a:tc>
                  <a:txBody>
                    <a:bodyPr/>
                    <a:lstStyle/>
                    <a:p>
                      <a:pPr marL="0" marR="0">
                        <a:spcBef>
                          <a:spcPts val="0"/>
                        </a:spcBef>
                        <a:spcAft>
                          <a:spcPts val="0"/>
                        </a:spcAft>
                      </a:pPr>
                      <a:r>
                        <a:rPr lang="en-US" sz="2800" dirty="0"/>
                        <a:t>safeguard the dignity of marriage</a:t>
                      </a:r>
                    </a:p>
                  </a:txBody>
                  <a:tcPr marL="68580" marR="68580" marT="0" marB="0"/>
                </a:tc>
                <a:extLst>
                  <a:ext uri="{0D108BD9-81ED-4DB2-BD59-A6C34878D82A}">
                    <a16:rowId xmlns:a16="http://schemas.microsoft.com/office/drawing/2014/main" val="2012116666"/>
                  </a:ext>
                </a:extLst>
              </a:tr>
              <a:tr h="370840">
                <a:tc>
                  <a:txBody>
                    <a:bodyPr/>
                    <a:lstStyle/>
                    <a:p>
                      <a:pPr marL="0" marR="0">
                        <a:spcBef>
                          <a:spcPts val="0"/>
                        </a:spcBef>
                        <a:spcAft>
                          <a:spcPts val="0"/>
                        </a:spcAft>
                      </a:pPr>
                      <a:r>
                        <a:rPr lang="en-US" sz="2800" dirty="0"/>
                        <a:t>protect divine cult</a:t>
                      </a:r>
                    </a:p>
                  </a:txBody>
                  <a:tcPr marL="68580" marR="68580" marT="0" marB="0"/>
                </a:tc>
                <a:tc>
                  <a:txBody>
                    <a:bodyPr/>
                    <a:lstStyle/>
                    <a:p>
                      <a:pPr marL="0" marR="0">
                        <a:spcBef>
                          <a:spcPts val="0"/>
                        </a:spcBef>
                        <a:spcAft>
                          <a:spcPts val="0"/>
                        </a:spcAft>
                      </a:pPr>
                      <a:r>
                        <a:rPr lang="en-US" sz="2800" dirty="0"/>
                        <a:t>defend the marriage bond</a:t>
                      </a:r>
                    </a:p>
                  </a:txBody>
                  <a:tcPr marL="68580" marR="68580" marT="0" marB="0"/>
                </a:tc>
                <a:extLst>
                  <a:ext uri="{0D108BD9-81ED-4DB2-BD59-A6C34878D82A}">
                    <a16:rowId xmlns:a16="http://schemas.microsoft.com/office/drawing/2014/main" val="1968066572"/>
                  </a:ext>
                </a:extLst>
              </a:tr>
              <a:tr h="370840">
                <a:tc>
                  <a:txBody>
                    <a:bodyPr/>
                    <a:lstStyle/>
                    <a:p>
                      <a:pPr marL="0" marR="0">
                        <a:spcBef>
                          <a:spcPts val="0"/>
                        </a:spcBef>
                        <a:spcAft>
                          <a:spcPts val="0"/>
                        </a:spcAft>
                      </a:pPr>
                      <a:r>
                        <a:rPr lang="en-US" sz="2800" dirty="0"/>
                        <a:t>see to the observance of the law</a:t>
                      </a:r>
                    </a:p>
                  </a:txBody>
                  <a:tcPr marL="68580" marR="68580" marT="0" marB="0"/>
                </a:tc>
                <a:tc>
                  <a:txBody>
                    <a:bodyPr/>
                    <a:lstStyle/>
                    <a:p>
                      <a:pPr marL="0" marR="0">
                        <a:spcBef>
                          <a:spcPts val="0"/>
                        </a:spcBef>
                        <a:spcAft>
                          <a:spcPts val="0"/>
                        </a:spcAft>
                      </a:pPr>
                      <a:r>
                        <a:rPr lang="en-US" sz="2800" dirty="0"/>
                        <a:t>see to the observance of the law</a:t>
                      </a:r>
                    </a:p>
                  </a:txBody>
                  <a:tcPr marL="68580" marR="68580" marT="0" marB="0"/>
                </a:tc>
                <a:extLst>
                  <a:ext uri="{0D108BD9-81ED-4DB2-BD59-A6C34878D82A}">
                    <a16:rowId xmlns:a16="http://schemas.microsoft.com/office/drawing/2014/main" val="3667830051"/>
                  </a:ext>
                </a:extLst>
              </a:tr>
              <a:tr h="370840">
                <a:tc>
                  <a:txBody>
                    <a:bodyPr/>
                    <a:lstStyle/>
                    <a:p>
                      <a:pPr marL="0" marR="0">
                        <a:spcBef>
                          <a:spcPts val="0"/>
                        </a:spcBef>
                        <a:spcAft>
                          <a:spcPts val="0"/>
                        </a:spcAft>
                      </a:pPr>
                      <a:r>
                        <a:rPr lang="en-US" sz="2800" dirty="0"/>
                        <a:t>promote justice</a:t>
                      </a:r>
                    </a:p>
                  </a:txBody>
                  <a:tcPr marL="68580" marR="68580" marT="0" marB="0"/>
                </a:tc>
                <a:tc>
                  <a:txBody>
                    <a:bodyPr/>
                    <a:lstStyle/>
                    <a:p>
                      <a:pPr marL="0" marR="0">
                        <a:spcBef>
                          <a:spcPts val="0"/>
                        </a:spcBef>
                        <a:spcAft>
                          <a:spcPts val="0"/>
                        </a:spcAft>
                      </a:pPr>
                      <a:r>
                        <a:rPr lang="en-US" sz="2800" dirty="0"/>
                        <a:t>promote justice</a:t>
                      </a:r>
                    </a:p>
                  </a:txBody>
                  <a:tcPr marL="68580" marR="68580" marT="0" marB="0"/>
                </a:tc>
                <a:extLst>
                  <a:ext uri="{0D108BD9-81ED-4DB2-BD59-A6C34878D82A}">
                    <a16:rowId xmlns:a16="http://schemas.microsoft.com/office/drawing/2014/main" val="2370758498"/>
                  </a:ext>
                </a:extLst>
              </a:tr>
              <a:tr h="370840">
                <a:tc>
                  <a:txBody>
                    <a:bodyPr/>
                    <a:lstStyle/>
                    <a:p>
                      <a:pPr marL="0" marR="0">
                        <a:spcBef>
                          <a:spcPts val="0"/>
                        </a:spcBef>
                        <a:spcAft>
                          <a:spcPts val="0"/>
                        </a:spcAft>
                      </a:pPr>
                      <a:r>
                        <a:rPr lang="en-US" sz="2800" dirty="0"/>
                        <a:t>serve the truth</a:t>
                      </a:r>
                    </a:p>
                  </a:txBody>
                  <a:tcPr marL="68580" marR="68580" marT="0" marB="0"/>
                </a:tc>
                <a:tc>
                  <a:txBody>
                    <a:bodyPr/>
                    <a:lstStyle/>
                    <a:p>
                      <a:pPr marL="0" marR="0">
                        <a:spcBef>
                          <a:spcPts val="0"/>
                        </a:spcBef>
                        <a:spcAft>
                          <a:spcPts val="0"/>
                        </a:spcAft>
                      </a:pPr>
                      <a:r>
                        <a:rPr lang="en-US" sz="2800" dirty="0"/>
                        <a:t>serve the truth</a:t>
                      </a:r>
                    </a:p>
                  </a:txBody>
                  <a:tcPr marL="68580" marR="68580" marT="0" marB="0"/>
                </a:tc>
                <a:extLst>
                  <a:ext uri="{0D108BD9-81ED-4DB2-BD59-A6C34878D82A}">
                    <a16:rowId xmlns:a16="http://schemas.microsoft.com/office/drawing/2014/main" val="3099787031"/>
                  </a:ext>
                </a:extLst>
              </a:tr>
            </a:tbl>
          </a:graphicData>
        </a:graphic>
      </p:graphicFrame>
    </p:spTree>
    <p:extLst>
      <p:ext uri="{BB962C8B-B14F-4D97-AF65-F5344CB8AC3E}">
        <p14:creationId xmlns:p14="http://schemas.microsoft.com/office/powerpoint/2010/main" val="405481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372743" cy="1325563"/>
          </a:xfrm>
        </p:spPr>
        <p:txBody>
          <a:bodyPr/>
          <a:lstStyle/>
          <a:p>
            <a:pPr algn="ctr"/>
            <a:r>
              <a:rPr lang="en-US" dirty="0"/>
              <a:t>Presentation text</a:t>
            </a:r>
          </a:p>
        </p:txBody>
      </p:sp>
      <p:sp>
        <p:nvSpPr>
          <p:cNvPr id="3" name="Content Placeholder 2"/>
          <p:cNvSpPr>
            <a:spLocks noGrp="1"/>
          </p:cNvSpPr>
          <p:nvPr>
            <p:ph idx="1"/>
          </p:nvPr>
        </p:nvSpPr>
        <p:spPr>
          <a:xfrm>
            <a:off x="838200" y="1825625"/>
            <a:ext cx="3372743" cy="4351338"/>
          </a:xfrm>
        </p:spPr>
        <p:txBody>
          <a:bodyPr>
            <a:normAutofit/>
          </a:bodyPr>
          <a:lstStyle/>
          <a:p>
            <a:r>
              <a:rPr lang="en-US" dirty="0"/>
              <a:t>Available at www.jgray.org</a:t>
            </a:r>
          </a:p>
          <a:p>
            <a:r>
              <a:rPr lang="en-US" dirty="0"/>
              <a:t>Under “What’s New,” select Defender of the Bond.</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0943" y="900773"/>
            <a:ext cx="7142857" cy="5276190"/>
          </a:xfrm>
          <a:prstGeom prst="rect">
            <a:avLst/>
          </a:prstGeom>
        </p:spPr>
      </p:pic>
    </p:spTree>
    <p:extLst>
      <p:ext uri="{BB962C8B-B14F-4D97-AF65-F5344CB8AC3E}">
        <p14:creationId xmlns:p14="http://schemas.microsoft.com/office/powerpoint/2010/main" val="309052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Promoter and the Defender Today</a:t>
            </a:r>
          </a:p>
        </p:txBody>
      </p:sp>
      <p:sp>
        <p:nvSpPr>
          <p:cNvPr id="3" name="Content Placeholder 2"/>
          <p:cNvSpPr>
            <a:spLocks noGrp="1"/>
          </p:cNvSpPr>
          <p:nvPr>
            <p:ph idx="1"/>
          </p:nvPr>
        </p:nvSpPr>
        <p:spPr/>
        <p:txBody>
          <a:bodyPr>
            <a:normAutofit/>
          </a:bodyPr>
          <a:lstStyle/>
          <a:p>
            <a:r>
              <a:rPr lang="en-US" dirty="0"/>
              <a:t>The </a:t>
            </a:r>
            <a:r>
              <a:rPr lang="en-US" i="1" dirty="0">
                <a:latin typeface="Times New Roman" panose="02020603050405020304" pitchFamily="18" charset="0"/>
                <a:cs typeface="Times New Roman" panose="02020603050405020304" pitchFamily="18" charset="0"/>
              </a:rPr>
              <a:t>promotor</a:t>
            </a:r>
            <a:r>
              <a:rPr lang="en-US" dirty="0"/>
              <a:t> </a:t>
            </a:r>
            <a:r>
              <a:rPr lang="en-US" i="1" dirty="0" err="1">
                <a:latin typeface="Times New Roman" panose="02020603050405020304" pitchFamily="18" charset="0"/>
                <a:cs typeface="Times New Roman" panose="02020603050405020304" pitchFamily="18" charset="0"/>
              </a:rPr>
              <a:t>fiscalis</a:t>
            </a:r>
            <a:r>
              <a:rPr lang="en-US" dirty="0"/>
              <a:t> continued as the primary official responsible for bringing accusations of wrongdoing and safeguarding justice up to the beginning of the 20</a:t>
            </a:r>
            <a:r>
              <a:rPr lang="en-US" baseline="30000" dirty="0"/>
              <a:t>th</a:t>
            </a:r>
            <a:r>
              <a:rPr lang="en-US" dirty="0"/>
              <a:t> Century.</a:t>
            </a:r>
          </a:p>
          <a:p>
            <a:r>
              <a:rPr lang="en-US" dirty="0"/>
              <a:t>By the beginning of the 20</a:t>
            </a:r>
            <a:r>
              <a:rPr lang="en-US" baseline="30000" dirty="0"/>
              <a:t>th</a:t>
            </a:r>
            <a:r>
              <a:rPr lang="en-US" dirty="0"/>
              <a:t> Century, he began to be referred to as the “promoter of justice,” the term used in the 1917 and 1983 Code of Canon Law.</a:t>
            </a:r>
          </a:p>
          <a:p>
            <a:r>
              <a:rPr lang="en-US" dirty="0"/>
              <a:t>The defender of the bond remained fundamentally unchanged from 1741 up to the codification of 1917.  </a:t>
            </a:r>
            <a:r>
              <a:rPr lang="en-US" i="1" dirty="0">
                <a:latin typeface="Times New Roman" panose="02020603050405020304" pitchFamily="18" charset="0"/>
                <a:cs typeface="Times New Roman" panose="02020603050405020304" pitchFamily="18" charset="0"/>
              </a:rPr>
              <a:t>Dei </a:t>
            </a:r>
            <a:r>
              <a:rPr lang="en-US" i="1" dirty="0" err="1">
                <a:latin typeface="Times New Roman" panose="02020603050405020304" pitchFamily="18" charset="0"/>
                <a:cs typeface="Times New Roman" panose="02020603050405020304" pitchFamily="18" charset="0"/>
              </a:rPr>
              <a:t>Miseratione</a:t>
            </a:r>
            <a:r>
              <a:rPr lang="en-US" i="1" dirty="0">
                <a:latin typeface="Times New Roman" panose="02020603050405020304" pitchFamily="18" charset="0"/>
                <a:cs typeface="Times New Roman" panose="02020603050405020304" pitchFamily="18" charset="0"/>
              </a:rPr>
              <a:t> </a:t>
            </a:r>
            <a:r>
              <a:rPr lang="en-US" dirty="0"/>
              <a:t>was the primary font for the canons on the defender in the 1917 Code of Canon Law.</a:t>
            </a:r>
          </a:p>
        </p:txBody>
      </p:sp>
    </p:spTree>
    <p:extLst>
      <p:ext uri="{BB962C8B-B14F-4D97-AF65-F5344CB8AC3E}">
        <p14:creationId xmlns:p14="http://schemas.microsoft.com/office/powerpoint/2010/main" val="642197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Duties of the</a:t>
            </a:r>
            <a:br>
              <a:rPr lang="en-US" dirty="0"/>
            </a:br>
            <a:r>
              <a:rPr lang="en-US" dirty="0"/>
              <a:t>Defender of the Bond</a:t>
            </a:r>
          </a:p>
        </p:txBody>
      </p:sp>
      <p:sp>
        <p:nvSpPr>
          <p:cNvPr id="3" name="Subtitle 2"/>
          <p:cNvSpPr>
            <a:spLocks noGrp="1"/>
          </p:cNvSpPr>
          <p:nvPr>
            <p:ph type="subTitle" idx="1"/>
          </p:nvPr>
        </p:nvSpPr>
        <p:spPr/>
        <p:txBody>
          <a:bodyPr/>
          <a:lstStyle/>
          <a:p>
            <a:r>
              <a:rPr lang="en-US" dirty="0"/>
              <a:t>With special consideration of</a:t>
            </a:r>
          </a:p>
          <a:p>
            <a:r>
              <a:rPr lang="en-US" i="1" dirty="0">
                <a:latin typeface="Times New Roman" panose="02020603050405020304" pitchFamily="18" charset="0"/>
                <a:cs typeface="Times New Roman" panose="02020603050405020304" pitchFamily="18" charset="0"/>
              </a:rPr>
              <a:t>Mitis Iudex Dominus </a:t>
            </a:r>
            <a:r>
              <a:rPr lang="en-US" i="1" dirty="0" err="1">
                <a:latin typeface="Times New Roman" panose="02020603050405020304" pitchFamily="18" charset="0"/>
                <a:cs typeface="Times New Roman" panose="02020603050405020304" pitchFamily="18" charset="0"/>
              </a:rPr>
              <a:t>Iesus</a:t>
            </a:r>
            <a:endParaRPr lang="en-US" i="1" dirty="0">
              <a:latin typeface="Times New Roman" panose="02020603050405020304" pitchFamily="18" charset="0"/>
              <a:cs typeface="Times New Roman" panose="02020603050405020304" pitchFamily="18" charset="0"/>
            </a:endParaRPr>
          </a:p>
          <a:p>
            <a:r>
              <a:rPr lang="en-US" dirty="0"/>
              <a:t>August 15, 2015</a:t>
            </a:r>
          </a:p>
        </p:txBody>
      </p:sp>
    </p:spTree>
    <p:extLst>
      <p:ext uri="{BB962C8B-B14F-4D97-AF65-F5344CB8AC3E}">
        <p14:creationId xmlns:p14="http://schemas.microsoft.com/office/powerpoint/2010/main" val="887883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Mitis Iudex</a:t>
            </a:r>
            <a:br>
              <a:rPr lang="en-US" i="1" dirty="0">
                <a:latin typeface="Times New Roman" panose="02020603050405020304" pitchFamily="18" charset="0"/>
                <a:cs typeface="Times New Roman" panose="02020603050405020304" pitchFamily="18" charset="0"/>
              </a:rPr>
            </a:br>
            <a:r>
              <a:rPr lang="en-US" dirty="0"/>
              <a:t>Introduction</a:t>
            </a:r>
          </a:p>
        </p:txBody>
      </p:sp>
      <p:sp>
        <p:nvSpPr>
          <p:cNvPr id="3" name="Content Placeholder 2"/>
          <p:cNvSpPr>
            <a:spLocks noGrp="1"/>
          </p:cNvSpPr>
          <p:nvPr>
            <p:ph idx="1"/>
          </p:nvPr>
        </p:nvSpPr>
        <p:spPr/>
        <p:txBody>
          <a:bodyPr/>
          <a:lstStyle/>
          <a:p>
            <a:r>
              <a:rPr lang="en-US" dirty="0"/>
              <a:t>«Through the centuries, the Church, having attained a clearer awareness of the words of Christ,</a:t>
            </a:r>
          </a:p>
          <a:p>
            <a:pPr marL="457200"/>
            <a:r>
              <a:rPr lang="en-US" dirty="0"/>
              <a:t>came to and set forth a deeper understanding of the doctrine of the indissolubility of the sacred bond of marriage,</a:t>
            </a:r>
          </a:p>
          <a:p>
            <a:pPr marL="457200"/>
            <a:r>
              <a:rPr lang="en-US" dirty="0"/>
              <a:t>developed a system of nullities of matrimonial consent, and</a:t>
            </a:r>
          </a:p>
          <a:p>
            <a:pPr marL="457200"/>
            <a:r>
              <a:rPr lang="en-US" dirty="0"/>
              <a:t>put together a judicial process more fitting to the matter so that ecclesiastical discipline might conform more and more to the truth of the faith she was professing.»</a:t>
            </a:r>
          </a:p>
        </p:txBody>
      </p:sp>
    </p:spTree>
    <p:extLst>
      <p:ext uri="{BB962C8B-B14F-4D97-AF65-F5344CB8AC3E}">
        <p14:creationId xmlns:p14="http://schemas.microsoft.com/office/powerpoint/2010/main" val="4184114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Mitis Iudex</a:t>
            </a:r>
            <a:br>
              <a:rPr lang="en-US" i="1" dirty="0">
                <a:latin typeface="Times New Roman" panose="02020603050405020304" pitchFamily="18" charset="0"/>
                <a:cs typeface="Times New Roman" panose="02020603050405020304" pitchFamily="18" charset="0"/>
              </a:rPr>
            </a:br>
            <a:r>
              <a:rPr lang="en-US" dirty="0"/>
              <a:t>Introduction</a:t>
            </a:r>
          </a:p>
        </p:txBody>
      </p:sp>
      <p:sp>
        <p:nvSpPr>
          <p:cNvPr id="3" name="Content Placeholder 2"/>
          <p:cNvSpPr>
            <a:spLocks noGrp="1"/>
          </p:cNvSpPr>
          <p:nvPr>
            <p:ph idx="1"/>
          </p:nvPr>
        </p:nvSpPr>
        <p:spPr/>
        <p:txBody>
          <a:bodyPr>
            <a:normAutofit/>
          </a:bodyPr>
          <a:lstStyle/>
          <a:p>
            <a:r>
              <a:rPr lang="en-US" dirty="0"/>
              <a:t>The Lord Jesus gave to the successors of Peter the power of the keys «to carry out the work of truth and justice in the Church.»</a:t>
            </a:r>
          </a:p>
          <a:p>
            <a:r>
              <a:rPr lang="en-US" dirty="0"/>
              <a:t>«All [the Church’s] institutions, constantly subject to improvement, work, each according to its respective duty and mission, toward the goal of transmitting divine grace and constantly promoting the good of the Christian faithful as the Church’s essential end.»</a:t>
            </a:r>
          </a:p>
        </p:txBody>
      </p:sp>
    </p:spTree>
    <p:extLst>
      <p:ext uri="{BB962C8B-B14F-4D97-AF65-F5344CB8AC3E}">
        <p14:creationId xmlns:p14="http://schemas.microsoft.com/office/powerpoint/2010/main" val="3744641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Mitis Iudex</a:t>
            </a:r>
            <a:br>
              <a:rPr lang="en-US" i="1" dirty="0">
                <a:latin typeface="Times New Roman" panose="02020603050405020304" pitchFamily="18" charset="0"/>
                <a:cs typeface="Times New Roman" panose="02020603050405020304" pitchFamily="18" charset="0"/>
              </a:rPr>
            </a:br>
            <a:r>
              <a:rPr lang="en-US" dirty="0"/>
              <a:t>Introduction</a:t>
            </a:r>
          </a:p>
        </p:txBody>
      </p:sp>
      <p:sp>
        <p:nvSpPr>
          <p:cNvPr id="3" name="Content Placeholder 2"/>
          <p:cNvSpPr>
            <a:spLocks noGrp="1"/>
          </p:cNvSpPr>
          <p:nvPr>
            <p:ph idx="1"/>
          </p:nvPr>
        </p:nvSpPr>
        <p:spPr/>
        <p:txBody>
          <a:bodyPr>
            <a:normAutofit/>
          </a:bodyPr>
          <a:lstStyle/>
          <a:p>
            <a:r>
              <a:rPr lang="en-US" dirty="0"/>
              <a:t>The zeal for the salvation of souls … remains the supreme end of the Church’s institutions, rules, and law.</a:t>
            </a:r>
          </a:p>
          <a:p>
            <a:r>
              <a:rPr lang="en-US" dirty="0"/>
              <a:t>The Bishops share in the ecclesial duty of safeguarding the unity of the faith and teaching regarding marriage, the source and center of the Christian family.</a:t>
            </a:r>
          </a:p>
          <a:p>
            <a:r>
              <a:rPr lang="en-US" dirty="0"/>
              <a:t>These reforms respond to the faithful who seek to assuage their consciences, but are often kept back from the juridical structures of the Church because of physical or moral distance.</a:t>
            </a:r>
          </a:p>
          <a:p>
            <a:r>
              <a:rPr lang="en-US" dirty="0"/>
              <a:t>The synod fathers called for a more streamlined and readily accessible judicial process.</a:t>
            </a:r>
          </a:p>
        </p:txBody>
      </p:sp>
    </p:spTree>
    <p:extLst>
      <p:ext uri="{BB962C8B-B14F-4D97-AF65-F5344CB8AC3E}">
        <p14:creationId xmlns:p14="http://schemas.microsoft.com/office/powerpoint/2010/main" val="24057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Mitis Iudex</a:t>
            </a:r>
            <a:br>
              <a:rPr lang="en-US" i="1" dirty="0">
                <a:latin typeface="Times New Roman" panose="02020603050405020304" pitchFamily="18" charset="0"/>
                <a:cs typeface="Times New Roman" panose="02020603050405020304" pitchFamily="18" charset="0"/>
              </a:rPr>
            </a:br>
            <a:r>
              <a:rPr lang="en-US" dirty="0"/>
              <a:t>Introduction</a:t>
            </a:r>
          </a:p>
        </p:txBody>
      </p:sp>
      <p:sp>
        <p:nvSpPr>
          <p:cNvPr id="3" name="Content Placeholder 2"/>
          <p:cNvSpPr>
            <a:spLocks noGrp="1"/>
          </p:cNvSpPr>
          <p:nvPr>
            <p:ph idx="1"/>
          </p:nvPr>
        </p:nvSpPr>
        <p:spPr/>
        <p:txBody>
          <a:bodyPr>
            <a:normAutofit/>
          </a:bodyPr>
          <a:lstStyle/>
          <a:p>
            <a:r>
              <a:rPr lang="en-US" dirty="0"/>
              <a:t>These provisions favor not the nullity of marriages, but the speed of processes as well as the simplicity due them, lest the clouds of doubt overshadow the hearts of the faithful awaiting a decision regarding their state because of a delayed sentence.</a:t>
            </a:r>
          </a:p>
          <a:p>
            <a:r>
              <a:rPr lang="en-US" dirty="0"/>
              <a:t>Cases of nullity continue to be handled in a judicial rather than an administrative way, not because the nature of the matter demands it, but rather due to the unparalleled need to safeguard the truth of the sacred bond: something ensured by the judicial order.</a:t>
            </a:r>
          </a:p>
        </p:txBody>
      </p:sp>
    </p:spTree>
    <p:extLst>
      <p:ext uri="{BB962C8B-B14F-4D97-AF65-F5344CB8AC3E}">
        <p14:creationId xmlns:p14="http://schemas.microsoft.com/office/powerpoint/2010/main" val="3163927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Times New Roman" panose="02020603050405020304" pitchFamily="18" charset="0"/>
                <a:cs typeface="Times New Roman" panose="02020603050405020304" pitchFamily="18" charset="0"/>
              </a:rPr>
              <a:t>Mitis Iudex</a:t>
            </a:r>
            <a:br>
              <a:rPr lang="en-US" i="1" dirty="0">
                <a:latin typeface="Times New Roman" panose="02020603050405020304" pitchFamily="18" charset="0"/>
                <a:cs typeface="Times New Roman" panose="02020603050405020304" pitchFamily="18" charset="0"/>
              </a:rPr>
            </a:br>
            <a:r>
              <a:rPr lang="en-US" dirty="0"/>
              <a:t>Status of the Defender of the Bond</a:t>
            </a:r>
          </a:p>
        </p:txBody>
      </p:sp>
      <p:sp>
        <p:nvSpPr>
          <p:cNvPr id="3" name="Content Placeholder 2"/>
          <p:cNvSpPr>
            <a:spLocks noGrp="1"/>
          </p:cNvSpPr>
          <p:nvPr>
            <p:ph idx="1"/>
          </p:nvPr>
        </p:nvSpPr>
        <p:spPr>
          <a:xfrm>
            <a:off x="838200" y="1825625"/>
            <a:ext cx="10515600" cy="1406972"/>
          </a:xfrm>
        </p:spPr>
        <p:txBody>
          <a:bodyPr/>
          <a:lstStyle/>
          <a:p>
            <a:r>
              <a:rPr lang="en-US" dirty="0"/>
              <a:t>Many of the provisions of </a:t>
            </a:r>
            <a:r>
              <a:rPr lang="en-US" i="1" dirty="0">
                <a:latin typeface="Times New Roman" panose="02020603050405020304" pitchFamily="18" charset="0"/>
                <a:cs typeface="Times New Roman" panose="02020603050405020304" pitchFamily="18" charset="0"/>
              </a:rPr>
              <a:t>Mitis Iudex</a:t>
            </a:r>
            <a:r>
              <a:rPr lang="en-US" dirty="0"/>
              <a:t> streamline and simplify the process for causes of marriage nullity.</a:t>
            </a:r>
          </a:p>
          <a:p>
            <a:r>
              <a:rPr lang="en-US" dirty="0"/>
              <a:t>However, the references to the Defender of the Bond have increased.</a:t>
            </a:r>
          </a:p>
        </p:txBody>
      </p:sp>
      <p:graphicFrame>
        <p:nvGraphicFramePr>
          <p:cNvPr id="4" name="Table 3"/>
          <p:cNvGraphicFramePr>
            <a:graphicFrameLocks noGrp="1"/>
          </p:cNvGraphicFramePr>
          <p:nvPr>
            <p:extLst>
              <p:ext uri="{D42A27DB-BD31-4B8C-83A1-F6EECF244321}">
                <p14:modId xmlns:p14="http://schemas.microsoft.com/office/powerpoint/2010/main" val="853239591"/>
              </p:ext>
            </p:extLst>
          </p:nvPr>
        </p:nvGraphicFramePr>
        <p:xfrm>
          <a:off x="838200" y="3232595"/>
          <a:ext cx="10515600" cy="2032287"/>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814326202"/>
                    </a:ext>
                  </a:extLst>
                </a:gridCol>
                <a:gridCol w="5257800">
                  <a:extLst>
                    <a:ext uri="{9D8B030D-6E8A-4147-A177-3AD203B41FA5}">
                      <a16:colId xmlns:a16="http://schemas.microsoft.com/office/drawing/2014/main" val="1327357854"/>
                    </a:ext>
                  </a:extLst>
                </a:gridCol>
              </a:tblGrid>
              <a:tr h="843567">
                <a:tc>
                  <a:txBody>
                    <a:bodyPr/>
                    <a:lstStyle/>
                    <a:p>
                      <a:pPr algn="ctr"/>
                      <a:r>
                        <a:rPr lang="en-US" sz="2400" dirty="0"/>
                        <a:t>Canons 1671-1691</a:t>
                      </a:r>
                    </a:p>
                    <a:p>
                      <a:pPr algn="ctr"/>
                      <a:r>
                        <a:rPr lang="en-US" sz="2400" dirty="0"/>
                        <a:t>1983 Code of Canon Law</a:t>
                      </a:r>
                    </a:p>
                  </a:txBody>
                  <a:tcPr/>
                </a:tc>
                <a:tc>
                  <a:txBody>
                    <a:bodyPr/>
                    <a:lstStyle/>
                    <a:p>
                      <a:pPr algn="ctr"/>
                      <a:r>
                        <a:rPr lang="en-US" sz="2400" dirty="0"/>
                        <a:t>Canons 1671-1691</a:t>
                      </a:r>
                    </a:p>
                    <a:p>
                      <a:pPr algn="ctr"/>
                      <a:r>
                        <a:rPr lang="en-US" sz="2400" dirty="0"/>
                        <a:t>Modifications in </a:t>
                      </a:r>
                      <a:r>
                        <a:rPr lang="en-US" sz="2400" baseline="0" dirty="0"/>
                        <a:t>Mitis Iudex</a:t>
                      </a:r>
                      <a:endParaRPr lang="en-US" sz="2400" dirty="0"/>
                    </a:p>
                  </a:txBody>
                  <a:tcPr/>
                </a:tc>
                <a:extLst>
                  <a:ext uri="{0D108BD9-81ED-4DB2-BD59-A6C34878D82A}">
                    <a16:rowId xmlns:a16="http://schemas.microsoft.com/office/drawing/2014/main" val="2245312883"/>
                  </a:ext>
                </a:extLst>
              </a:tr>
              <a:tr h="843567">
                <a:tc>
                  <a:txBody>
                    <a:bodyPr/>
                    <a:lstStyle/>
                    <a:p>
                      <a:pPr algn="ctr"/>
                      <a:r>
                        <a:rPr lang="en-US" sz="2400" dirty="0"/>
                        <a:t>6 references to the</a:t>
                      </a:r>
                    </a:p>
                    <a:p>
                      <a:pPr algn="ctr"/>
                      <a:r>
                        <a:rPr lang="en-US" sz="2400" dirty="0"/>
                        <a:t>defender</a:t>
                      </a:r>
                      <a:r>
                        <a:rPr lang="en-US" sz="2400" baseline="0" dirty="0"/>
                        <a:t> of the bond</a:t>
                      </a:r>
                      <a:endParaRPr lang="en-US" sz="2400" dirty="0"/>
                    </a:p>
                  </a:txBody>
                  <a:tcPr/>
                </a:tc>
                <a:tc>
                  <a:txBody>
                    <a:bodyPr/>
                    <a:lstStyle/>
                    <a:p>
                      <a:pPr algn="ctr"/>
                      <a:r>
                        <a:rPr lang="en-US" sz="2400" dirty="0"/>
                        <a:t>13 references to the</a:t>
                      </a:r>
                    </a:p>
                    <a:p>
                      <a:pPr algn="ctr"/>
                      <a:r>
                        <a:rPr lang="en-US" sz="2400" dirty="0"/>
                        <a:t>defender of the bond</a:t>
                      </a:r>
                    </a:p>
                    <a:p>
                      <a:pPr algn="ctr"/>
                      <a:r>
                        <a:rPr lang="en-US" sz="2400" dirty="0"/>
                        <a:t>(11</a:t>
                      </a:r>
                      <a:r>
                        <a:rPr lang="en-US" sz="2400" baseline="0" dirty="0"/>
                        <a:t> explicit and 2 implicit)</a:t>
                      </a:r>
                      <a:endParaRPr lang="en-US" sz="2400" dirty="0"/>
                    </a:p>
                  </a:txBody>
                  <a:tcPr/>
                </a:tc>
                <a:extLst>
                  <a:ext uri="{0D108BD9-81ED-4DB2-BD59-A6C34878D82A}">
                    <a16:rowId xmlns:a16="http://schemas.microsoft.com/office/drawing/2014/main" val="1334049893"/>
                  </a:ext>
                </a:extLst>
              </a:tr>
            </a:tbl>
          </a:graphicData>
        </a:graphic>
      </p:graphicFrame>
    </p:spTree>
    <p:extLst>
      <p:ext uri="{BB962C8B-B14F-4D97-AF65-F5344CB8AC3E}">
        <p14:creationId xmlns:p14="http://schemas.microsoft.com/office/powerpoint/2010/main" val="819043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Defender of the Bond</a:t>
            </a:r>
            <a:br>
              <a:rPr lang="en-US" dirty="0"/>
            </a:br>
            <a:r>
              <a:rPr lang="en-US" dirty="0"/>
              <a:t>Purpose</a:t>
            </a:r>
          </a:p>
        </p:txBody>
      </p:sp>
      <p:sp>
        <p:nvSpPr>
          <p:cNvPr id="3" name="Content Placeholder 2"/>
          <p:cNvSpPr>
            <a:spLocks noGrp="1"/>
          </p:cNvSpPr>
          <p:nvPr>
            <p:ph idx="1"/>
          </p:nvPr>
        </p:nvSpPr>
        <p:spPr/>
        <p:txBody>
          <a:bodyPr>
            <a:normAutofit lnSpcReduction="10000"/>
          </a:bodyPr>
          <a:lstStyle/>
          <a:p>
            <a:r>
              <a:rPr lang="en-US" dirty="0"/>
              <a:t>It is for defenders of the bond:  to compose and allege observations against the nullity of marriage; to assert evidence in favor of the validity or the consummation of the marriage; and to produce all those things that they think are useful to uphold the marriage </a:t>
            </a:r>
            <a:r>
              <a:rPr lang="en-US" dirty="0">
                <a:solidFill>
                  <a:schemeClr val="bg1">
                    <a:lumMod val="50000"/>
                  </a:schemeClr>
                </a:solidFill>
              </a:rPr>
              <a:t>(CIC 1917, c. 1968, 3º)</a:t>
            </a:r>
            <a:r>
              <a:rPr lang="en-US" dirty="0"/>
              <a:t>.</a:t>
            </a:r>
          </a:p>
          <a:p>
            <a:r>
              <a:rPr lang="en-US" dirty="0"/>
              <a:t>In every grade of trial, the defender is bound by the obligation to propose any kind of proofs, responses and exceptions that, without prejudice to the truth of the matter, contribute to the protection of the bond </a:t>
            </a:r>
            <a:r>
              <a:rPr lang="en-US" dirty="0">
                <a:solidFill>
                  <a:schemeClr val="bg1">
                    <a:lumMod val="50000"/>
                  </a:schemeClr>
                </a:solidFill>
              </a:rPr>
              <a:t>(</a:t>
            </a:r>
            <a:r>
              <a:rPr lang="en-US" i="1" dirty="0" err="1">
                <a:solidFill>
                  <a:schemeClr val="bg1">
                    <a:lumMod val="50000"/>
                  </a:schemeClr>
                </a:solidFill>
                <a:latin typeface="Times New Roman" panose="02020603050405020304" pitchFamily="18" charset="0"/>
                <a:cs typeface="Times New Roman" panose="02020603050405020304" pitchFamily="18" charset="0"/>
              </a:rPr>
              <a:t>Dignitas</a:t>
            </a:r>
            <a:r>
              <a:rPr lang="en-US" i="1" dirty="0">
                <a:solidFill>
                  <a:schemeClr val="bg1">
                    <a:lumMod val="50000"/>
                  </a:schemeClr>
                </a:solidFill>
                <a:latin typeface="Times New Roman" panose="02020603050405020304" pitchFamily="18" charset="0"/>
                <a:cs typeface="Times New Roman" panose="02020603050405020304" pitchFamily="18" charset="0"/>
              </a:rPr>
              <a:t> </a:t>
            </a:r>
            <a:r>
              <a:rPr lang="en-US" i="1" dirty="0" err="1">
                <a:solidFill>
                  <a:schemeClr val="bg1">
                    <a:lumMod val="50000"/>
                  </a:schemeClr>
                </a:solidFill>
                <a:latin typeface="Times New Roman" panose="02020603050405020304" pitchFamily="18" charset="0"/>
                <a:cs typeface="Times New Roman" panose="02020603050405020304" pitchFamily="18" charset="0"/>
              </a:rPr>
              <a:t>Connubii</a:t>
            </a:r>
            <a:r>
              <a:rPr lang="en-US" dirty="0">
                <a:solidFill>
                  <a:schemeClr val="bg1">
                    <a:lumMod val="50000"/>
                  </a:schemeClr>
                </a:solidFill>
              </a:rPr>
              <a:t>, Art 56 §3; </a:t>
            </a:r>
            <a:r>
              <a:rPr lang="en-US" dirty="0" err="1">
                <a:solidFill>
                  <a:schemeClr val="bg1">
                    <a:lumMod val="50000"/>
                  </a:schemeClr>
                </a:solidFill>
              </a:rPr>
              <a:t>cfr</a:t>
            </a:r>
            <a:r>
              <a:rPr lang="en-US" dirty="0">
                <a:solidFill>
                  <a:schemeClr val="bg1">
                    <a:lumMod val="50000"/>
                  </a:schemeClr>
                </a:solidFill>
              </a:rPr>
              <a:t>. CIC 1983, c. 1432)</a:t>
            </a:r>
            <a:r>
              <a:rPr lang="en-US" dirty="0"/>
              <a:t>.</a:t>
            </a:r>
          </a:p>
          <a:p>
            <a:r>
              <a:rPr lang="en-US" dirty="0"/>
              <a:t>The defender can never act in favor of the nullity of marriage </a:t>
            </a:r>
            <a:r>
              <a:rPr lang="en-US" dirty="0">
                <a:solidFill>
                  <a:schemeClr val="bg1">
                    <a:lumMod val="50000"/>
                  </a:schemeClr>
                </a:solidFill>
              </a:rPr>
              <a:t>(DC, Art 56 §5)</a:t>
            </a:r>
            <a:r>
              <a:rPr lang="en-US" dirty="0"/>
              <a:t>.</a:t>
            </a:r>
          </a:p>
          <a:p>
            <a:endParaRPr lang="en-US" dirty="0"/>
          </a:p>
        </p:txBody>
      </p:sp>
    </p:spTree>
    <p:extLst>
      <p:ext uri="{BB962C8B-B14F-4D97-AF65-F5344CB8AC3E}">
        <p14:creationId xmlns:p14="http://schemas.microsoft.com/office/powerpoint/2010/main" val="1251284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Defender of the Bond</a:t>
            </a:r>
            <a:br>
              <a:rPr lang="en-US" dirty="0"/>
            </a:br>
            <a:r>
              <a:rPr lang="en-US" dirty="0"/>
              <a:t>A party to the trial</a:t>
            </a:r>
          </a:p>
        </p:txBody>
      </p:sp>
      <p:sp>
        <p:nvSpPr>
          <p:cNvPr id="3" name="Content Placeholder 2"/>
          <p:cNvSpPr>
            <a:spLocks noGrp="1"/>
          </p:cNvSpPr>
          <p:nvPr>
            <p:ph idx="1"/>
          </p:nvPr>
        </p:nvSpPr>
        <p:spPr/>
        <p:txBody>
          <a:bodyPr>
            <a:normAutofit/>
          </a:bodyPr>
          <a:lstStyle/>
          <a:p>
            <a:r>
              <a:rPr lang="en-US" dirty="0"/>
              <a:t>The defender of the bond is implicitly a party to the trial under the 1917 Code of Canon Law.</a:t>
            </a:r>
          </a:p>
          <a:p>
            <a:r>
              <a:rPr lang="en-US" dirty="0"/>
              <a:t>The defender of the bond is made an explicit party to the trial in CIC 1983, c. 1433:</a:t>
            </a:r>
          </a:p>
          <a:p>
            <a:pPr lvl="1"/>
            <a:r>
              <a:rPr lang="en-US" dirty="0"/>
              <a:t>The defender has the right to be heard when the parties must be heard;</a:t>
            </a:r>
          </a:p>
          <a:p>
            <a:pPr lvl="1"/>
            <a:r>
              <a:rPr lang="en-US" dirty="0"/>
              <a:t>The defender has the same right make requests of the court as the parties.</a:t>
            </a:r>
          </a:p>
        </p:txBody>
      </p:sp>
    </p:spTree>
    <p:extLst>
      <p:ext uri="{BB962C8B-B14F-4D97-AF65-F5344CB8AC3E}">
        <p14:creationId xmlns:p14="http://schemas.microsoft.com/office/powerpoint/2010/main" val="1841462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Defender of the Bond</a:t>
            </a:r>
            <a:br>
              <a:rPr lang="en-US" dirty="0"/>
            </a:br>
            <a:r>
              <a:rPr lang="en-US" dirty="0"/>
              <a:t>Citation</a:t>
            </a:r>
          </a:p>
        </p:txBody>
      </p:sp>
      <p:sp>
        <p:nvSpPr>
          <p:cNvPr id="3" name="Content Placeholder 2"/>
          <p:cNvSpPr>
            <a:spLocks noGrp="1"/>
          </p:cNvSpPr>
          <p:nvPr>
            <p:ph idx="1"/>
          </p:nvPr>
        </p:nvSpPr>
        <p:spPr/>
        <p:txBody>
          <a:bodyPr/>
          <a:lstStyle/>
          <a:p>
            <a:r>
              <a:rPr lang="en-US" dirty="0"/>
              <a:t>«If the promoter of justice or defender of the bond was not cited in cases which require their presence, the acts are invalid unless they actually took part even if not cited or, after they have inspected the acts, at least were able to fulfill their function before the sentence» </a:t>
            </a:r>
            <a:r>
              <a:rPr lang="en-US" dirty="0">
                <a:solidFill>
                  <a:schemeClr val="bg1">
                    <a:lumMod val="50000"/>
                  </a:schemeClr>
                </a:solidFill>
              </a:rPr>
              <a:t>(CIC 1983, c. 1433)</a:t>
            </a:r>
            <a:r>
              <a:rPr lang="en-US" dirty="0"/>
              <a:t>.</a:t>
            </a:r>
          </a:p>
          <a:p>
            <a:r>
              <a:rPr lang="en-US" dirty="0"/>
              <a:t>«In causes of the nullity of marriage the presence of the defender of the bond is always required» </a:t>
            </a:r>
            <a:r>
              <a:rPr lang="en-US" dirty="0">
                <a:solidFill>
                  <a:schemeClr val="bg1">
                    <a:lumMod val="50000"/>
                  </a:schemeClr>
                </a:solidFill>
              </a:rPr>
              <a:t>(DC, Art. 56 §1)</a:t>
            </a:r>
            <a:r>
              <a:rPr lang="en-US" dirty="0"/>
              <a:t>.</a:t>
            </a:r>
          </a:p>
          <a:p>
            <a:r>
              <a:rPr lang="en-US" dirty="0"/>
              <a:t>«The defender must participate from the beginning of the process and during its course, in accordance with the law» </a:t>
            </a:r>
            <a:r>
              <a:rPr lang="en-US" dirty="0">
                <a:solidFill>
                  <a:schemeClr val="bg1">
                    <a:lumMod val="50000"/>
                  </a:schemeClr>
                </a:solidFill>
              </a:rPr>
              <a:t>(DC, Art. 56 §2)</a:t>
            </a:r>
            <a:r>
              <a:rPr lang="en-US" dirty="0"/>
              <a:t>.</a:t>
            </a:r>
          </a:p>
        </p:txBody>
      </p:sp>
    </p:spTree>
    <p:extLst>
      <p:ext uri="{BB962C8B-B14F-4D97-AF65-F5344CB8AC3E}">
        <p14:creationId xmlns:p14="http://schemas.microsoft.com/office/powerpoint/2010/main" val="305128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pPr algn="ctr"/>
            <a:r>
              <a:rPr lang="en-US" dirty="0"/>
              <a:t>Roman Law</a:t>
            </a:r>
          </a:p>
        </p:txBody>
      </p:sp>
      <p:sp>
        <p:nvSpPr>
          <p:cNvPr id="3" name="Content Placeholder 2"/>
          <p:cNvSpPr>
            <a:spLocks noGrp="1"/>
          </p:cNvSpPr>
          <p:nvPr>
            <p:ph idx="1"/>
          </p:nvPr>
        </p:nvSpPr>
        <p:spPr>
          <a:xfrm>
            <a:off x="838200" y="1378040"/>
            <a:ext cx="10515600" cy="904695"/>
          </a:xfrm>
        </p:spPr>
        <p:txBody>
          <a:bodyPr>
            <a:normAutofit/>
          </a:bodyPr>
          <a:lstStyle/>
          <a:p>
            <a:pPr marL="0" indent="0">
              <a:buNone/>
            </a:pPr>
            <a:r>
              <a:rPr lang="en-US" dirty="0"/>
              <a:t>Roman penal law was fundamentally an accusatorial system (</a:t>
            </a:r>
            <a:r>
              <a:rPr lang="en-US" i="1" dirty="0">
                <a:latin typeface="Times New Roman" panose="02020603050405020304" pitchFamily="18" charset="0"/>
                <a:cs typeface="Times New Roman" panose="02020603050405020304" pitchFamily="18" charset="0"/>
              </a:rPr>
              <a:t>via accusationis</a:t>
            </a:r>
            <a:r>
              <a:rPr lang="en-US" dirty="0"/>
              <a:t>) built on the principle of self-help.</a:t>
            </a:r>
          </a:p>
        </p:txBody>
      </p:sp>
      <p:sp>
        <p:nvSpPr>
          <p:cNvPr id="6" name="TextBox 5"/>
          <p:cNvSpPr txBox="1"/>
          <p:nvPr/>
        </p:nvSpPr>
        <p:spPr>
          <a:xfrm>
            <a:off x="6658376" y="2282735"/>
            <a:ext cx="4695423" cy="3693319"/>
          </a:xfrm>
          <a:prstGeom prst="rect">
            <a:avLst/>
          </a:prstGeom>
          <a:noFill/>
        </p:spPr>
        <p:txBody>
          <a:bodyPr wrap="square" rtlCol="0">
            <a:spAutoFit/>
          </a:bodyPr>
          <a:lstStyle/>
          <a:p>
            <a:r>
              <a:rPr lang="en-US" sz="2600" dirty="0"/>
              <a:t>Gratian confirms the necessity of an accuser for an action:</a:t>
            </a:r>
          </a:p>
          <a:p>
            <a:r>
              <a:rPr lang="en-US" sz="2600" dirty="0"/>
              <a:t>«</a:t>
            </a:r>
            <a:r>
              <a:rPr lang="en-US" sz="2600" i="1" dirty="0">
                <a:latin typeface="Times New Roman" panose="02020603050405020304" pitchFamily="18" charset="0"/>
                <a:cs typeface="Times New Roman" panose="02020603050405020304" pitchFamily="18" charset="0"/>
              </a:rPr>
              <a:t>Nihil contra quemlibet accusatum absque legitimo et idoneo accusatore fiat</a:t>
            </a:r>
            <a:r>
              <a:rPr lang="en-US" sz="2600" dirty="0"/>
              <a:t>».</a:t>
            </a:r>
          </a:p>
          <a:p>
            <a:r>
              <a:rPr lang="en-US" sz="2600" dirty="0"/>
              <a:t>«No accusation is brought against anyone unless there is a legitimate and qualified accuser» </a:t>
            </a:r>
            <a:r>
              <a:rPr lang="en-US" sz="2600" dirty="0">
                <a:solidFill>
                  <a:schemeClr val="bg1">
                    <a:lumMod val="50000"/>
                  </a:schemeClr>
                </a:solidFill>
              </a:rPr>
              <a:t>(C. 2 q. 1 c. 4)</a:t>
            </a:r>
            <a:r>
              <a:rPr lang="en-US" sz="2600" dirty="0"/>
              <a:t>.</a:t>
            </a:r>
          </a:p>
        </p:txBody>
      </p:sp>
      <p:sp>
        <p:nvSpPr>
          <p:cNvPr id="7" name="TextBox 6"/>
          <p:cNvSpPr txBox="1"/>
          <p:nvPr/>
        </p:nvSpPr>
        <p:spPr>
          <a:xfrm>
            <a:off x="838199" y="2282735"/>
            <a:ext cx="5820175" cy="3693319"/>
          </a:xfrm>
          <a:prstGeom prst="rect">
            <a:avLst/>
          </a:prstGeom>
          <a:noFill/>
        </p:spPr>
        <p:txBody>
          <a:bodyPr wrap="square" rtlCol="0">
            <a:spAutoFit/>
          </a:bodyPr>
          <a:lstStyle/>
          <a:p>
            <a:r>
              <a:rPr lang="en-US" sz="2600" dirty="0"/>
              <a:t>An accuser (</a:t>
            </a:r>
            <a:r>
              <a:rPr lang="en-US" sz="2600" i="1" dirty="0">
                <a:latin typeface="Times New Roman" panose="02020603050405020304" pitchFamily="18" charset="0"/>
                <a:cs typeface="Times New Roman" panose="02020603050405020304" pitchFamily="18" charset="0"/>
              </a:rPr>
              <a:t>actor</a:t>
            </a:r>
            <a:r>
              <a:rPr lang="en-US" sz="2600" dirty="0"/>
              <a:t>) had to bring</a:t>
            </a:r>
          </a:p>
          <a:p>
            <a:r>
              <a:rPr lang="en-US" sz="2600" dirty="0"/>
              <a:t>a petition (</a:t>
            </a:r>
            <a:r>
              <a:rPr lang="en-US" sz="2600" i="1" dirty="0">
                <a:latin typeface="Times New Roman" panose="02020603050405020304" pitchFamily="18" charset="0"/>
                <a:cs typeface="Times New Roman" panose="02020603050405020304" pitchFamily="18" charset="0"/>
              </a:rPr>
              <a:t>libellus</a:t>
            </a:r>
            <a:r>
              <a:rPr lang="en-US" sz="2600" dirty="0"/>
              <a:t>) to</a:t>
            </a:r>
          </a:p>
          <a:p>
            <a:r>
              <a:rPr lang="en-US" sz="2600" dirty="0"/>
              <a:t>a praetor who would cite</a:t>
            </a:r>
          </a:p>
          <a:p>
            <a:r>
              <a:rPr lang="en-US" sz="2600" dirty="0"/>
              <a:t>the accused (</a:t>
            </a:r>
            <a:r>
              <a:rPr lang="en-US" sz="2600" i="1" dirty="0">
                <a:latin typeface="Times New Roman" panose="02020603050405020304" pitchFamily="18" charset="0"/>
                <a:cs typeface="Times New Roman" panose="02020603050405020304" pitchFamily="18" charset="0"/>
              </a:rPr>
              <a:t>reus</a:t>
            </a:r>
            <a:r>
              <a:rPr lang="en-US" sz="2600" dirty="0"/>
              <a:t>) for</a:t>
            </a:r>
          </a:p>
          <a:p>
            <a:r>
              <a:rPr lang="en-US" sz="2600" dirty="0"/>
              <a:t>the </a:t>
            </a:r>
            <a:r>
              <a:rPr lang="en-US" sz="2600" i="1" dirty="0">
                <a:latin typeface="Times New Roman" panose="02020603050405020304" pitchFamily="18" charset="0"/>
                <a:cs typeface="Times New Roman" panose="02020603050405020304" pitchFamily="18" charset="0"/>
              </a:rPr>
              <a:t>contestatio litis</a:t>
            </a:r>
            <a:r>
              <a:rPr lang="en-US" sz="2600" dirty="0"/>
              <a:t> and then entrust</a:t>
            </a:r>
          </a:p>
          <a:p>
            <a:r>
              <a:rPr lang="en-US" sz="2600" dirty="0"/>
              <a:t>the doubt to be resolved to</a:t>
            </a:r>
          </a:p>
          <a:p>
            <a:r>
              <a:rPr lang="en-US" sz="2600" dirty="0"/>
              <a:t>a judge (</a:t>
            </a:r>
            <a:r>
              <a:rPr lang="en-US" sz="2600" i="1" dirty="0">
                <a:latin typeface="Times New Roman" panose="02020603050405020304" pitchFamily="18" charset="0"/>
                <a:cs typeface="Times New Roman" panose="02020603050405020304" pitchFamily="18" charset="0"/>
              </a:rPr>
              <a:t>iudex</a:t>
            </a:r>
            <a:r>
              <a:rPr lang="en-US" sz="2600" dirty="0"/>
              <a:t>).  If the guilt was proven, the accused was bound to pay the penalty (</a:t>
            </a:r>
            <a:r>
              <a:rPr lang="en-US" sz="2600" i="1" dirty="0">
                <a:latin typeface="Times New Roman" panose="02020603050405020304" pitchFamily="18" charset="0"/>
                <a:cs typeface="Times New Roman" panose="02020603050405020304" pitchFamily="18" charset="0"/>
              </a:rPr>
              <a:t>poena</a:t>
            </a:r>
            <a:r>
              <a:rPr lang="en-US" sz="2600" dirty="0"/>
              <a:t>).</a:t>
            </a:r>
          </a:p>
        </p:txBody>
      </p:sp>
    </p:spTree>
    <p:extLst>
      <p:ext uri="{BB962C8B-B14F-4D97-AF65-F5344CB8AC3E}">
        <p14:creationId xmlns:p14="http://schemas.microsoft.com/office/powerpoint/2010/main" val="4173459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Defender of the Bond</a:t>
            </a:r>
            <a:br>
              <a:rPr lang="en-US" dirty="0"/>
            </a:br>
            <a:r>
              <a:rPr lang="en-US" dirty="0"/>
              <a:t>Acts of a “session”</a:t>
            </a:r>
          </a:p>
        </p:txBody>
      </p:sp>
      <p:sp>
        <p:nvSpPr>
          <p:cNvPr id="3" name="Content Placeholder 2"/>
          <p:cNvSpPr>
            <a:spLocks noGrp="1"/>
          </p:cNvSpPr>
          <p:nvPr>
            <p:ph idx="1"/>
          </p:nvPr>
        </p:nvSpPr>
        <p:spPr/>
        <p:txBody>
          <a:bodyPr/>
          <a:lstStyle/>
          <a:p>
            <a:r>
              <a:rPr lang="en-US" dirty="0"/>
              <a:t>A session is a gathering of the members of the tribunal for the purpose of carrying out the work of the trial.</a:t>
            </a:r>
          </a:p>
          <a:p>
            <a:r>
              <a:rPr lang="en-US" dirty="0"/>
              <a:t>The notary is to document everything that takes place during the session, including whether the defender of the bond was present.</a:t>
            </a:r>
          </a:p>
          <a:p>
            <a:r>
              <a:rPr lang="en-US" dirty="0"/>
              <a:t>The citation of the defender of the bond allows him to perform his function at each session.</a:t>
            </a:r>
          </a:p>
        </p:txBody>
      </p:sp>
    </p:spTree>
    <p:extLst>
      <p:ext uri="{BB962C8B-B14F-4D97-AF65-F5344CB8AC3E}">
        <p14:creationId xmlns:p14="http://schemas.microsoft.com/office/powerpoint/2010/main" val="4149791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Defender of the Bond</a:t>
            </a:r>
            <a:br>
              <a:rPr lang="en-US" dirty="0"/>
            </a:br>
            <a:r>
              <a:rPr lang="en-US" dirty="0"/>
              <a:t>Citation and presence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9525887"/>
              </p:ext>
            </p:extLst>
          </p:nvPr>
        </p:nvGraphicFramePr>
        <p:xfrm>
          <a:off x="838200" y="1825625"/>
          <a:ext cx="10515600" cy="4206240"/>
        </p:xfrm>
        <a:graphic>
          <a:graphicData uri="http://schemas.openxmlformats.org/drawingml/2006/table">
            <a:tbl>
              <a:tblPr firstRow="1" bandRow="1">
                <a:tableStyleId>{21E4AEA4-8DFA-4A89-87EB-49C32662AFE0}</a:tableStyleId>
              </a:tblPr>
              <a:tblGrid>
                <a:gridCol w="2703490">
                  <a:extLst>
                    <a:ext uri="{9D8B030D-6E8A-4147-A177-3AD203B41FA5}">
                      <a16:colId xmlns:a16="http://schemas.microsoft.com/office/drawing/2014/main" val="3877765000"/>
                    </a:ext>
                  </a:extLst>
                </a:gridCol>
                <a:gridCol w="7812110">
                  <a:extLst>
                    <a:ext uri="{9D8B030D-6E8A-4147-A177-3AD203B41FA5}">
                      <a16:colId xmlns:a16="http://schemas.microsoft.com/office/drawing/2014/main" val="86395289"/>
                    </a:ext>
                  </a:extLst>
                </a:gridCol>
              </a:tblGrid>
              <a:tr h="370840">
                <a:tc>
                  <a:txBody>
                    <a:bodyPr/>
                    <a:lstStyle/>
                    <a:p>
                      <a:r>
                        <a:rPr lang="en-US" sz="2400" dirty="0"/>
                        <a:t>Degree of Participation</a:t>
                      </a:r>
                    </a:p>
                  </a:txBody>
                  <a:tcPr/>
                </a:tc>
                <a:tc>
                  <a:txBody>
                    <a:bodyPr/>
                    <a:lstStyle/>
                    <a:p>
                      <a:r>
                        <a:rPr lang="en-US" sz="2400" dirty="0"/>
                        <a:t>Actions of the Defender</a:t>
                      </a:r>
                    </a:p>
                  </a:txBody>
                  <a:tcPr/>
                </a:tc>
                <a:extLst>
                  <a:ext uri="{0D108BD9-81ED-4DB2-BD59-A6C34878D82A}">
                    <a16:rowId xmlns:a16="http://schemas.microsoft.com/office/drawing/2014/main" val="498578630"/>
                  </a:ext>
                </a:extLst>
              </a:tr>
              <a:tr h="370840">
                <a:tc>
                  <a:txBody>
                    <a:bodyPr/>
                    <a:lstStyle/>
                    <a:p>
                      <a:r>
                        <a:rPr lang="en-US" sz="2400" dirty="0"/>
                        <a:t>Optimal</a:t>
                      </a:r>
                    </a:p>
                  </a:txBody>
                  <a:tcPr/>
                </a:tc>
                <a:tc>
                  <a:txBody>
                    <a:bodyPr/>
                    <a:lstStyle/>
                    <a:p>
                      <a:r>
                        <a:rPr lang="en-US" sz="2400" dirty="0"/>
                        <a:t>The defender is cited and participates in every session.</a:t>
                      </a:r>
                    </a:p>
                  </a:txBody>
                  <a:tcPr/>
                </a:tc>
                <a:extLst>
                  <a:ext uri="{0D108BD9-81ED-4DB2-BD59-A6C34878D82A}">
                    <a16:rowId xmlns:a16="http://schemas.microsoft.com/office/drawing/2014/main" val="437065020"/>
                  </a:ext>
                </a:extLst>
              </a:tr>
              <a:tr h="370840">
                <a:tc>
                  <a:txBody>
                    <a:bodyPr/>
                    <a:lstStyle/>
                    <a:p>
                      <a:r>
                        <a:rPr lang="en-US" sz="2400" dirty="0"/>
                        <a:t>Engaged</a:t>
                      </a:r>
                    </a:p>
                  </a:txBody>
                  <a:tcPr/>
                </a:tc>
                <a:tc>
                  <a:txBody>
                    <a:bodyPr/>
                    <a:lstStyle/>
                    <a:p>
                      <a:r>
                        <a:rPr lang="en-US" sz="2400" dirty="0"/>
                        <a:t>Even if not cited, the defender participates in every session.</a:t>
                      </a:r>
                    </a:p>
                  </a:txBody>
                  <a:tcPr/>
                </a:tc>
                <a:extLst>
                  <a:ext uri="{0D108BD9-81ED-4DB2-BD59-A6C34878D82A}">
                    <a16:rowId xmlns:a16="http://schemas.microsoft.com/office/drawing/2014/main" val="4217554787"/>
                  </a:ext>
                </a:extLst>
              </a:tr>
              <a:tr h="370840">
                <a:tc>
                  <a:txBody>
                    <a:bodyPr/>
                    <a:lstStyle/>
                    <a:p>
                      <a:r>
                        <a:rPr lang="en-US" sz="2400" dirty="0"/>
                        <a:t>Periodic</a:t>
                      </a:r>
                    </a:p>
                  </a:txBody>
                  <a:tcPr/>
                </a:tc>
                <a:tc>
                  <a:txBody>
                    <a:bodyPr/>
                    <a:lstStyle/>
                    <a:p>
                      <a:r>
                        <a:rPr lang="en-US" sz="2400" dirty="0"/>
                        <a:t>The defender does not participate in every session but does respond at specific stages of the cause.</a:t>
                      </a:r>
                    </a:p>
                  </a:txBody>
                  <a:tcPr/>
                </a:tc>
                <a:extLst>
                  <a:ext uri="{0D108BD9-81ED-4DB2-BD59-A6C34878D82A}">
                    <a16:rowId xmlns:a16="http://schemas.microsoft.com/office/drawing/2014/main" val="4109394304"/>
                  </a:ext>
                </a:extLst>
              </a:tr>
              <a:tr h="370840">
                <a:tc>
                  <a:txBody>
                    <a:bodyPr/>
                    <a:lstStyle/>
                    <a:p>
                      <a:r>
                        <a:rPr lang="en-US" sz="2400" dirty="0"/>
                        <a:t>Minimal</a:t>
                      </a:r>
                    </a:p>
                  </a:txBody>
                  <a:tcPr/>
                </a:tc>
                <a:tc>
                  <a:txBody>
                    <a:bodyPr/>
                    <a:lstStyle/>
                    <a:p>
                      <a:r>
                        <a:rPr lang="en-US" sz="2400" dirty="0"/>
                        <a:t>The defender</a:t>
                      </a:r>
                      <a:r>
                        <a:rPr lang="en-US" sz="2400" baseline="0" dirty="0"/>
                        <a:t> is cited but does not take part until the end when presenting the </a:t>
                      </a:r>
                      <a:r>
                        <a:rPr lang="en-US" sz="2400" i="1" baseline="0" dirty="0" err="1"/>
                        <a:t>votum</a:t>
                      </a:r>
                      <a:r>
                        <a:rPr lang="en-US" sz="2400" baseline="0" dirty="0"/>
                        <a:t>.</a:t>
                      </a:r>
                      <a:endParaRPr lang="en-US" sz="2400" dirty="0"/>
                    </a:p>
                  </a:txBody>
                  <a:tcPr/>
                </a:tc>
                <a:extLst>
                  <a:ext uri="{0D108BD9-81ED-4DB2-BD59-A6C34878D82A}">
                    <a16:rowId xmlns:a16="http://schemas.microsoft.com/office/drawing/2014/main" val="1327959214"/>
                  </a:ext>
                </a:extLst>
              </a:tr>
              <a:tr h="370840">
                <a:tc>
                  <a:txBody>
                    <a:bodyPr/>
                    <a:lstStyle/>
                    <a:p>
                      <a:r>
                        <a:rPr lang="en-US" sz="2400" dirty="0"/>
                        <a:t>Non-existent (and INVALID)</a:t>
                      </a:r>
                    </a:p>
                  </a:txBody>
                  <a:tcPr/>
                </a:tc>
                <a:tc>
                  <a:txBody>
                    <a:bodyPr/>
                    <a:lstStyle/>
                    <a:p>
                      <a:r>
                        <a:rPr lang="en-US" sz="2400" dirty="0"/>
                        <a:t>The defender is not cited and does not take part in the trial.</a:t>
                      </a:r>
                    </a:p>
                  </a:txBody>
                  <a:tcPr/>
                </a:tc>
                <a:extLst>
                  <a:ext uri="{0D108BD9-81ED-4DB2-BD59-A6C34878D82A}">
                    <a16:rowId xmlns:a16="http://schemas.microsoft.com/office/drawing/2014/main" val="1353776518"/>
                  </a:ext>
                </a:extLst>
              </a:tr>
            </a:tbl>
          </a:graphicData>
        </a:graphic>
      </p:graphicFrame>
    </p:spTree>
    <p:extLst>
      <p:ext uri="{BB962C8B-B14F-4D97-AF65-F5344CB8AC3E}">
        <p14:creationId xmlns:p14="http://schemas.microsoft.com/office/powerpoint/2010/main" val="912099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Defender of the Bond</a:t>
            </a:r>
            <a:br>
              <a:rPr lang="en-US" dirty="0"/>
            </a:br>
            <a:r>
              <a:rPr lang="en-US" dirty="0"/>
              <a:t>Citation and presence</a:t>
            </a:r>
          </a:p>
        </p:txBody>
      </p:sp>
      <p:sp>
        <p:nvSpPr>
          <p:cNvPr id="3" name="Content Placeholder 2"/>
          <p:cNvSpPr>
            <a:spLocks noGrp="1"/>
          </p:cNvSpPr>
          <p:nvPr>
            <p:ph idx="1"/>
          </p:nvPr>
        </p:nvSpPr>
        <p:spPr/>
        <p:txBody>
          <a:bodyPr/>
          <a:lstStyle/>
          <a:p>
            <a:r>
              <a:rPr lang="en-US" dirty="0"/>
              <a:t>Some authors claim that the failure to cite the defender at the </a:t>
            </a:r>
            <a:r>
              <a:rPr lang="en-US" u="sng" dirty="0"/>
              <a:t>beginning of the trial</a:t>
            </a:r>
            <a:r>
              <a:rPr lang="en-US" dirty="0"/>
              <a:t> can lead to irremediable nullity.  Failure to cite an obligatory party would essentially negate the process itself.</a:t>
            </a:r>
          </a:p>
          <a:p>
            <a:r>
              <a:rPr lang="en-US" dirty="0"/>
              <a:t>Similarly, the defender may not omit the </a:t>
            </a:r>
            <a:r>
              <a:rPr lang="en-US" i="1" dirty="0" err="1"/>
              <a:t>votum</a:t>
            </a:r>
            <a:r>
              <a:rPr lang="en-US" dirty="0"/>
              <a:t> at the </a:t>
            </a:r>
            <a:r>
              <a:rPr lang="en-US" u="sng" dirty="0"/>
              <a:t>end of the trial</a:t>
            </a:r>
            <a:r>
              <a:rPr lang="en-US" dirty="0"/>
              <a:t>, since this would constitute a failure to complete the duties that arise from a public office.</a:t>
            </a:r>
          </a:p>
        </p:txBody>
      </p:sp>
    </p:spTree>
    <p:extLst>
      <p:ext uri="{BB962C8B-B14F-4D97-AF65-F5344CB8AC3E}">
        <p14:creationId xmlns:p14="http://schemas.microsoft.com/office/powerpoint/2010/main" val="1953411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endParaRPr lang="en-US" dirty="0"/>
          </a:p>
        </p:txBody>
      </p:sp>
      <p:sp>
        <p:nvSpPr>
          <p:cNvPr id="3" name="Content Placeholder 2"/>
          <p:cNvSpPr>
            <a:spLocks noGrp="1"/>
          </p:cNvSpPr>
          <p:nvPr>
            <p:ph idx="1"/>
          </p:nvPr>
        </p:nvSpPr>
        <p:spPr/>
        <p:txBody>
          <a:bodyPr>
            <a:normAutofit/>
          </a:bodyPr>
          <a:lstStyle/>
          <a:p>
            <a:r>
              <a:rPr lang="en-US" dirty="0"/>
              <a:t>It is useful to review the times and the circumstances in which the defender of the bond can and should intervene in the ordinary contentious process of marriage nullity.</a:t>
            </a:r>
          </a:p>
        </p:txBody>
      </p:sp>
    </p:spTree>
    <p:extLst>
      <p:ext uri="{BB962C8B-B14F-4D97-AF65-F5344CB8AC3E}">
        <p14:creationId xmlns:p14="http://schemas.microsoft.com/office/powerpoint/2010/main" val="1683418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Preliminary Phase</a:t>
            </a:r>
          </a:p>
        </p:txBody>
      </p:sp>
      <p:sp>
        <p:nvSpPr>
          <p:cNvPr id="3" name="Content Placeholder 2"/>
          <p:cNvSpPr>
            <a:spLocks noGrp="1"/>
          </p:cNvSpPr>
          <p:nvPr>
            <p:ph idx="1"/>
          </p:nvPr>
        </p:nvSpPr>
        <p:spPr/>
        <p:txBody>
          <a:bodyPr>
            <a:normAutofit lnSpcReduction="10000"/>
          </a:bodyPr>
          <a:lstStyle/>
          <a:p>
            <a:r>
              <a:rPr lang="en-US" dirty="0"/>
              <a:t>The defender is to be informed of the appointment of a procurator or advocate </a:t>
            </a:r>
            <a:r>
              <a:rPr lang="en-US" dirty="0">
                <a:solidFill>
                  <a:schemeClr val="bg1">
                    <a:lumMod val="50000"/>
                  </a:schemeClr>
                </a:solidFill>
              </a:rPr>
              <a:t>(DC, Art. 101 §4)</a:t>
            </a:r>
            <a:r>
              <a:rPr lang="en-US" dirty="0"/>
              <a:t>.</a:t>
            </a:r>
          </a:p>
          <a:p>
            <a:r>
              <a:rPr lang="en-US" dirty="0"/>
              <a:t>The defender is notified when a </a:t>
            </a:r>
            <a:r>
              <a:rPr lang="en-US" i="1" dirty="0">
                <a:latin typeface="Times New Roman" panose="02020603050405020304" pitchFamily="18" charset="0"/>
                <a:cs typeface="Times New Roman" panose="02020603050405020304" pitchFamily="18" charset="0"/>
              </a:rPr>
              <a:t>libellus</a:t>
            </a:r>
            <a:r>
              <a:rPr lang="en-US" dirty="0"/>
              <a:t> is accepted </a:t>
            </a:r>
            <a:r>
              <a:rPr lang="en-US" dirty="0">
                <a:solidFill>
                  <a:schemeClr val="bg1">
                    <a:lumMod val="50000"/>
                  </a:schemeClr>
                </a:solidFill>
              </a:rPr>
              <a:t>(CIC 1983, current c. 1676 §1)</a:t>
            </a:r>
            <a:r>
              <a:rPr lang="en-US" dirty="0"/>
              <a:t>.</a:t>
            </a:r>
          </a:p>
          <a:p>
            <a:r>
              <a:rPr lang="en-US" dirty="0"/>
              <a:t>It is advised that the defender be consulted before rejecting a </a:t>
            </a:r>
            <a:r>
              <a:rPr lang="en-US" i="1" dirty="0">
                <a:latin typeface="Times New Roman" panose="02020603050405020304" pitchFamily="18" charset="0"/>
                <a:cs typeface="Times New Roman" panose="02020603050405020304" pitchFamily="18" charset="0"/>
              </a:rPr>
              <a:t>libellus</a:t>
            </a:r>
            <a:r>
              <a:rPr lang="en-US" dirty="0"/>
              <a:t> </a:t>
            </a:r>
            <a:r>
              <a:rPr lang="en-US" dirty="0">
                <a:solidFill>
                  <a:schemeClr val="bg1">
                    <a:lumMod val="50000"/>
                  </a:schemeClr>
                </a:solidFill>
              </a:rPr>
              <a:t>(DC, Art. 119 §2)</a:t>
            </a:r>
            <a:r>
              <a:rPr lang="en-US" dirty="0"/>
              <a:t>.</a:t>
            </a:r>
          </a:p>
          <a:p>
            <a:r>
              <a:rPr lang="en-US" dirty="0"/>
              <a:t>The defender is heard before the grounds are set by the judicial vicar </a:t>
            </a:r>
            <a:r>
              <a:rPr lang="en-US" dirty="0">
                <a:solidFill>
                  <a:schemeClr val="bg1">
                    <a:lumMod val="50000"/>
                  </a:schemeClr>
                </a:solidFill>
              </a:rPr>
              <a:t>(CIC 1983, current c. 1676 §2)</a:t>
            </a:r>
            <a:r>
              <a:rPr lang="en-US" dirty="0"/>
              <a:t>.</a:t>
            </a:r>
          </a:p>
          <a:p>
            <a:r>
              <a:rPr lang="en-US" i="1" dirty="0">
                <a:latin typeface="Times New Roman" panose="02020603050405020304" pitchFamily="18" charset="0"/>
                <a:cs typeface="Times New Roman" panose="02020603050405020304" pitchFamily="18" charset="0"/>
              </a:rPr>
              <a:t>Mitis Iudex</a:t>
            </a:r>
            <a:r>
              <a:rPr lang="en-US" dirty="0"/>
              <a:t> does not refer to the possibility of citing the parties to appear for the joinder of the issues, as was previously allowed.</a:t>
            </a:r>
          </a:p>
        </p:txBody>
      </p:sp>
    </p:spTree>
    <p:extLst>
      <p:ext uri="{BB962C8B-B14F-4D97-AF65-F5344CB8AC3E}">
        <p14:creationId xmlns:p14="http://schemas.microsoft.com/office/powerpoint/2010/main" val="40274550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Titles of competence</a:t>
            </a:r>
          </a:p>
        </p:txBody>
      </p:sp>
      <p:sp>
        <p:nvSpPr>
          <p:cNvPr id="3" name="Content Placeholder 2"/>
          <p:cNvSpPr>
            <a:spLocks noGrp="1"/>
          </p:cNvSpPr>
          <p:nvPr>
            <p:ph idx="1"/>
          </p:nvPr>
        </p:nvSpPr>
        <p:spPr/>
        <p:txBody>
          <a:bodyPr>
            <a:normAutofit lnSpcReduction="10000"/>
          </a:bodyPr>
          <a:lstStyle/>
          <a:p>
            <a:pPr marL="0" indent="0">
              <a:buNone/>
            </a:pPr>
            <a:r>
              <a:rPr lang="en-US" dirty="0"/>
              <a:t>These titles of competence were expanded in </a:t>
            </a:r>
            <a:r>
              <a:rPr lang="en-US" i="1" dirty="0">
                <a:latin typeface="Times New Roman" panose="02020603050405020304" pitchFamily="18" charset="0"/>
                <a:cs typeface="Times New Roman" panose="02020603050405020304" pitchFamily="18" charset="0"/>
              </a:rPr>
              <a:t>Mitis Iudex</a:t>
            </a:r>
            <a:r>
              <a:rPr lang="en-US" dirty="0"/>
              <a:t>:</a:t>
            </a:r>
          </a:p>
          <a:p>
            <a:r>
              <a:rPr lang="en-US" dirty="0"/>
              <a:t>the diocese of domicile (or even quasi-domicile) of the petitioner previously consulting the judicial vicar of the respondent.</a:t>
            </a:r>
          </a:p>
          <a:p>
            <a:r>
              <a:rPr lang="en-US" dirty="0"/>
              <a:t>the diocese of the most proofs without previously consulting the judicial vicar of the respondent </a:t>
            </a:r>
            <a:r>
              <a:rPr lang="en-US" dirty="0">
                <a:solidFill>
                  <a:schemeClr val="bg1">
                    <a:lumMod val="50000"/>
                  </a:schemeClr>
                </a:solidFill>
              </a:rPr>
              <a:t>(CIC 1983, former c. 1673 and current c. 1672)</a:t>
            </a:r>
            <a:r>
              <a:rPr lang="en-US" dirty="0"/>
              <a:t>.</a:t>
            </a:r>
          </a:p>
          <a:p>
            <a:pPr marL="0" indent="0">
              <a:buNone/>
            </a:pPr>
            <a:r>
              <a:rPr lang="en-US" dirty="0"/>
              <a:t>Does the choice of forum burden the respondent or inhibit the respondent’s ability to exercise his or her rights?</a:t>
            </a:r>
          </a:p>
          <a:p>
            <a:pPr marL="0" indent="0">
              <a:buNone/>
            </a:pPr>
            <a:r>
              <a:rPr lang="en-US" dirty="0"/>
              <a:t>The defender may raise exceptions in the interest of the respondent’s right of defense.</a:t>
            </a:r>
          </a:p>
        </p:txBody>
      </p:sp>
    </p:spTree>
    <p:extLst>
      <p:ext uri="{BB962C8B-B14F-4D97-AF65-F5344CB8AC3E}">
        <p14:creationId xmlns:p14="http://schemas.microsoft.com/office/powerpoint/2010/main" val="3375350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Oral Testimony</a:t>
            </a:r>
          </a:p>
        </p:txBody>
      </p:sp>
      <p:sp>
        <p:nvSpPr>
          <p:cNvPr id="3" name="Content Placeholder 2"/>
          <p:cNvSpPr>
            <a:spLocks noGrp="1"/>
          </p:cNvSpPr>
          <p:nvPr>
            <p:ph idx="1"/>
          </p:nvPr>
        </p:nvSpPr>
        <p:spPr/>
        <p:txBody>
          <a:bodyPr>
            <a:normAutofit/>
          </a:bodyPr>
          <a:lstStyle/>
          <a:p>
            <a:pPr marL="0" indent="0">
              <a:buNone/>
            </a:pPr>
            <a:r>
              <a:rPr lang="en-US" dirty="0"/>
              <a:t>Interrogatories</a:t>
            </a:r>
          </a:p>
          <a:p>
            <a:r>
              <a:rPr lang="en-US" dirty="0"/>
              <a:t>The 1917 code entrusted the defender of the bond with the duty to prepare the interrogatory which was to remain sealed until opened by the judge in the act of examination </a:t>
            </a:r>
            <a:r>
              <a:rPr lang="en-US" dirty="0">
                <a:solidFill>
                  <a:schemeClr val="bg1">
                    <a:lumMod val="50000"/>
                  </a:schemeClr>
                </a:solidFill>
              </a:rPr>
              <a:t>(CIC 1917, c. 1968, 1º)</a:t>
            </a:r>
            <a:r>
              <a:rPr lang="en-US" dirty="0"/>
              <a:t>.</a:t>
            </a:r>
          </a:p>
          <a:p>
            <a:r>
              <a:rPr lang="en-US" dirty="0"/>
              <a:t>The current law allows the defender the right to present items about which the parties are to be questioned </a:t>
            </a:r>
            <a:r>
              <a:rPr lang="en-US" dirty="0">
                <a:solidFill>
                  <a:schemeClr val="bg1">
                    <a:lumMod val="50000"/>
                  </a:schemeClr>
                </a:solidFill>
              </a:rPr>
              <a:t>(CIC 1983, c. 1533; DC, Art. 164)</a:t>
            </a:r>
            <a:r>
              <a:rPr lang="en-US" dirty="0"/>
              <a:t>.</a:t>
            </a:r>
          </a:p>
        </p:txBody>
      </p:sp>
    </p:spTree>
    <p:extLst>
      <p:ext uri="{BB962C8B-B14F-4D97-AF65-F5344CB8AC3E}">
        <p14:creationId xmlns:p14="http://schemas.microsoft.com/office/powerpoint/2010/main" val="17256771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Oral Testimony</a:t>
            </a:r>
          </a:p>
        </p:txBody>
      </p:sp>
      <p:sp>
        <p:nvSpPr>
          <p:cNvPr id="3" name="Content Placeholder 2"/>
          <p:cNvSpPr>
            <a:spLocks noGrp="1"/>
          </p:cNvSpPr>
          <p:nvPr>
            <p:ph idx="1"/>
          </p:nvPr>
        </p:nvSpPr>
        <p:spPr/>
        <p:txBody>
          <a:bodyPr>
            <a:normAutofit/>
          </a:bodyPr>
          <a:lstStyle/>
          <a:p>
            <a:pPr marL="0" indent="0">
              <a:buNone/>
            </a:pPr>
            <a:r>
              <a:rPr lang="en-US" dirty="0"/>
              <a:t>Witnesses</a:t>
            </a:r>
          </a:p>
          <a:p>
            <a:r>
              <a:rPr lang="en-US" dirty="0"/>
              <a:t>The 1917 code gave the defender the right to call his own </a:t>
            </a:r>
            <a:r>
              <a:rPr lang="en-US" i="1" dirty="0">
                <a:latin typeface="Times New Roman" panose="02020603050405020304" pitchFamily="18" charset="0"/>
                <a:cs typeface="Times New Roman" panose="02020603050405020304" pitchFamily="18" charset="0"/>
              </a:rPr>
              <a:t>ex officio</a:t>
            </a:r>
            <a:r>
              <a:rPr lang="en-US" dirty="0"/>
              <a:t> witnesses </a:t>
            </a:r>
            <a:r>
              <a:rPr lang="en-US" dirty="0">
                <a:solidFill>
                  <a:schemeClr val="bg1">
                    <a:lumMod val="50000"/>
                  </a:schemeClr>
                </a:solidFill>
              </a:rPr>
              <a:t>(CIC 1917, cc. 1759 §2 and 1969, 3º)</a:t>
            </a:r>
            <a:r>
              <a:rPr lang="en-US" dirty="0"/>
              <a:t>.</a:t>
            </a:r>
          </a:p>
          <a:p>
            <a:r>
              <a:rPr lang="en-US" dirty="0"/>
              <a:t>Under the current law, the defender could theoretically call a witness </a:t>
            </a:r>
            <a:r>
              <a:rPr lang="en-US" i="1" dirty="0">
                <a:latin typeface="Times New Roman" panose="02020603050405020304" pitchFamily="18" charset="0"/>
                <a:cs typeface="Times New Roman" panose="02020603050405020304" pitchFamily="18" charset="0"/>
              </a:rPr>
              <a:t>ex officio</a:t>
            </a:r>
            <a:r>
              <a:rPr lang="en-US" dirty="0"/>
              <a:t> based on his rights of a party in the trial </a:t>
            </a:r>
            <a:r>
              <a:rPr lang="en-US" dirty="0">
                <a:solidFill>
                  <a:schemeClr val="bg1">
                    <a:lumMod val="50000"/>
                  </a:schemeClr>
                </a:solidFill>
              </a:rPr>
              <a:t>(CIC 1983, c. 1433)</a:t>
            </a:r>
            <a:r>
              <a:rPr lang="en-US" dirty="0"/>
              <a:t>.</a:t>
            </a:r>
          </a:p>
          <a:p>
            <a:r>
              <a:rPr lang="en-US" dirty="0"/>
              <a:t>The defender has the explicit right to ask that a witness be heard, even if renounced by one of the parties </a:t>
            </a:r>
            <a:r>
              <a:rPr lang="en-US" dirty="0">
                <a:solidFill>
                  <a:schemeClr val="bg1">
                    <a:lumMod val="50000"/>
                  </a:schemeClr>
                </a:solidFill>
              </a:rPr>
              <a:t>(DC, Art. 197; cf. C. 1551)</a:t>
            </a:r>
            <a:r>
              <a:rPr lang="en-US" dirty="0"/>
              <a:t>.</a:t>
            </a:r>
          </a:p>
          <a:p>
            <a:r>
              <a:rPr lang="en-US" dirty="0"/>
              <a:t>The defender also has the explicit right to ask that a witness be recalled for additional testimony </a:t>
            </a:r>
            <a:r>
              <a:rPr lang="en-US" dirty="0">
                <a:solidFill>
                  <a:schemeClr val="bg1">
                    <a:lumMod val="50000"/>
                  </a:schemeClr>
                </a:solidFill>
              </a:rPr>
              <a:t>(DC, Art. 176; cf. c. 1570)</a:t>
            </a:r>
            <a:r>
              <a:rPr lang="en-US" dirty="0"/>
              <a:t>.</a:t>
            </a:r>
          </a:p>
        </p:txBody>
      </p:sp>
    </p:spTree>
    <p:extLst>
      <p:ext uri="{BB962C8B-B14F-4D97-AF65-F5344CB8AC3E}">
        <p14:creationId xmlns:p14="http://schemas.microsoft.com/office/powerpoint/2010/main" val="28517936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Oral Testimony</a:t>
            </a:r>
          </a:p>
        </p:txBody>
      </p:sp>
      <p:sp>
        <p:nvSpPr>
          <p:cNvPr id="3" name="Content Placeholder 2"/>
          <p:cNvSpPr>
            <a:spLocks noGrp="1"/>
          </p:cNvSpPr>
          <p:nvPr>
            <p:ph idx="1"/>
          </p:nvPr>
        </p:nvSpPr>
        <p:spPr/>
        <p:txBody>
          <a:bodyPr>
            <a:normAutofit/>
          </a:bodyPr>
          <a:lstStyle/>
          <a:p>
            <a:pPr marL="0" indent="0">
              <a:buNone/>
            </a:pPr>
            <a:r>
              <a:rPr lang="en-US" i="1" dirty="0">
                <a:latin typeface="Times New Roman" panose="02020603050405020304" pitchFamily="18" charset="0"/>
                <a:cs typeface="Times New Roman" panose="02020603050405020304" pitchFamily="18" charset="0"/>
              </a:rPr>
              <a:t>Ex Officio</a:t>
            </a:r>
            <a:r>
              <a:rPr lang="en-US" dirty="0"/>
              <a:t> questions</a:t>
            </a:r>
          </a:p>
          <a:p>
            <a:r>
              <a:rPr lang="en-US" dirty="0"/>
              <a:t>The defender of the bond has the right to be present during the examination of any witness </a:t>
            </a:r>
            <a:r>
              <a:rPr lang="en-US" dirty="0">
                <a:solidFill>
                  <a:schemeClr val="bg1">
                    <a:lumMod val="50000"/>
                  </a:schemeClr>
                </a:solidFill>
              </a:rPr>
              <a:t>(CIC 1983, current Can. 1677 §1, 1º; DC Art. 159 §1)</a:t>
            </a:r>
            <a:r>
              <a:rPr lang="en-US" dirty="0"/>
              <a:t>.</a:t>
            </a:r>
          </a:p>
          <a:p>
            <a:r>
              <a:rPr lang="en-US" dirty="0"/>
              <a:t>Even if the judge composes the interrogatory, the defender has the right to suggest questions during the examination.  It is for the judge to ask the questions </a:t>
            </a:r>
            <a:r>
              <a:rPr lang="en-US" dirty="0">
                <a:solidFill>
                  <a:schemeClr val="bg1">
                    <a:lumMod val="50000"/>
                  </a:schemeClr>
                </a:solidFill>
              </a:rPr>
              <a:t>(CIC 1983, c. 1561; DC, Art. 166)</a:t>
            </a:r>
            <a:r>
              <a:rPr lang="en-US" dirty="0"/>
              <a:t>.</a:t>
            </a:r>
          </a:p>
          <a:p>
            <a:r>
              <a:rPr lang="en-US" i="1" dirty="0">
                <a:latin typeface="Times New Roman" panose="02020603050405020304" pitchFamily="18" charset="0"/>
                <a:cs typeface="Times New Roman" panose="02020603050405020304" pitchFamily="18" charset="0"/>
              </a:rPr>
              <a:t>Ex officio</a:t>
            </a:r>
            <a:r>
              <a:rPr lang="en-US" dirty="0"/>
              <a:t> questions are to be noted in the acts by the notary </a:t>
            </a:r>
            <a:r>
              <a:rPr lang="en-US" dirty="0">
                <a:solidFill>
                  <a:schemeClr val="bg1">
                    <a:lumMod val="50000"/>
                  </a:schemeClr>
                </a:solidFill>
              </a:rPr>
              <a:t>(CIC 1983, c. 1568; DC, Art. 174)</a:t>
            </a:r>
            <a:r>
              <a:rPr lang="en-US" dirty="0"/>
              <a:t>.</a:t>
            </a:r>
          </a:p>
        </p:txBody>
      </p:sp>
    </p:spTree>
    <p:extLst>
      <p:ext uri="{BB962C8B-B14F-4D97-AF65-F5344CB8AC3E}">
        <p14:creationId xmlns:p14="http://schemas.microsoft.com/office/powerpoint/2010/main" val="26633704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Experts</a:t>
            </a:r>
          </a:p>
        </p:txBody>
      </p:sp>
      <p:sp>
        <p:nvSpPr>
          <p:cNvPr id="3" name="Content Placeholder 2"/>
          <p:cNvSpPr>
            <a:spLocks noGrp="1"/>
          </p:cNvSpPr>
          <p:nvPr>
            <p:ph idx="1"/>
          </p:nvPr>
        </p:nvSpPr>
        <p:spPr/>
        <p:txBody>
          <a:bodyPr>
            <a:normAutofit/>
          </a:bodyPr>
          <a:lstStyle/>
          <a:p>
            <a:r>
              <a:rPr lang="en-US" dirty="0"/>
              <a:t>The defender is to be informed of the appointment of a court expert </a:t>
            </a:r>
            <a:r>
              <a:rPr lang="en-US" dirty="0">
                <a:solidFill>
                  <a:schemeClr val="bg1">
                    <a:lumMod val="50000"/>
                  </a:schemeClr>
                </a:solidFill>
              </a:rPr>
              <a:t>(DC, Art. 204 §2; cf. CIC 1983, c. 1575)</a:t>
            </a:r>
            <a:r>
              <a:rPr lang="en-US" dirty="0"/>
              <a:t>.</a:t>
            </a:r>
          </a:p>
          <a:p>
            <a:r>
              <a:rPr lang="en-US" i="1" dirty="0" err="1">
                <a:latin typeface="Times New Roman" panose="02020603050405020304" pitchFamily="18" charset="0"/>
                <a:cs typeface="Times New Roman" panose="02020603050405020304" pitchFamily="18" charset="0"/>
              </a:rPr>
              <a:t>Dignitas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Connubii</a:t>
            </a:r>
            <a:r>
              <a:rPr lang="en-US" i="1" dirty="0">
                <a:latin typeface="Times New Roman" panose="02020603050405020304" pitchFamily="18" charset="0"/>
                <a:cs typeface="Times New Roman" panose="02020603050405020304" pitchFamily="18" charset="0"/>
              </a:rPr>
              <a:t> </a:t>
            </a:r>
            <a:r>
              <a:rPr lang="en-US" dirty="0"/>
              <a:t>provides specific guidance regarding court experts:</a:t>
            </a:r>
          </a:p>
          <a:p>
            <a:pPr marL="457200"/>
            <a:r>
              <a:rPr lang="en-US" dirty="0"/>
              <a:t>Questions for the experts are not to exceed their competence.  Expert opinions are to be rooted in Christian anthropology and the scientific method </a:t>
            </a:r>
            <a:r>
              <a:rPr lang="en-US" dirty="0">
                <a:solidFill>
                  <a:schemeClr val="bg1">
                    <a:lumMod val="50000"/>
                  </a:schemeClr>
                </a:solidFill>
              </a:rPr>
              <a:t>(DC, Art. 56 §4)</a:t>
            </a:r>
            <a:r>
              <a:rPr lang="en-US" dirty="0"/>
              <a:t>.</a:t>
            </a:r>
          </a:p>
          <a:p>
            <a:pPr marL="457200"/>
            <a:r>
              <a:rPr lang="en-US" dirty="0"/>
              <a:t>The judge must take into account the observations of the defender regarding the individual points about which the assistance of the expert is to be concerned </a:t>
            </a:r>
            <a:r>
              <a:rPr lang="en-US" dirty="0">
                <a:solidFill>
                  <a:schemeClr val="bg1">
                    <a:lumMod val="50000"/>
                  </a:schemeClr>
                </a:solidFill>
              </a:rPr>
              <a:t>(DC, Art. 207 §1; cf. CIC 1983, c. 1577 §1)</a:t>
            </a:r>
            <a:r>
              <a:rPr lang="en-US" dirty="0"/>
              <a:t>.</a:t>
            </a:r>
          </a:p>
        </p:txBody>
      </p:sp>
    </p:spTree>
    <p:extLst>
      <p:ext uri="{BB962C8B-B14F-4D97-AF65-F5344CB8AC3E}">
        <p14:creationId xmlns:p14="http://schemas.microsoft.com/office/powerpoint/2010/main" val="2842566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Roman Law</a:t>
            </a:r>
            <a:br>
              <a:rPr lang="en-US" dirty="0"/>
            </a:br>
            <a:r>
              <a:rPr lang="en-US" dirty="0"/>
              <a:t>The </a:t>
            </a:r>
            <a:r>
              <a:rPr lang="en-US" i="1" dirty="0">
                <a:latin typeface="Times New Roman" panose="02020603050405020304" pitchFamily="18" charset="0"/>
                <a:cs typeface="Times New Roman" panose="02020603050405020304" pitchFamily="18" charset="0"/>
              </a:rPr>
              <a:t>contradictorium</a:t>
            </a:r>
          </a:p>
        </p:txBody>
      </p:sp>
      <p:sp>
        <p:nvSpPr>
          <p:cNvPr id="3" name="Content Placeholder 2"/>
          <p:cNvSpPr>
            <a:spLocks noGrp="1"/>
          </p:cNvSpPr>
          <p:nvPr>
            <p:ph idx="1"/>
          </p:nvPr>
        </p:nvSpPr>
        <p:spPr>
          <a:xfrm>
            <a:off x="838200" y="1825625"/>
            <a:ext cx="10636876" cy="4351338"/>
          </a:xfrm>
        </p:spPr>
        <p:txBody>
          <a:bodyPr>
            <a:normAutofit fontScale="92500"/>
          </a:bodyPr>
          <a:lstStyle/>
          <a:p>
            <a:r>
              <a:rPr lang="en-US" dirty="0"/>
              <a:t>The fundamental principle of the </a:t>
            </a:r>
            <a:r>
              <a:rPr lang="en-US" i="1" dirty="0">
                <a:latin typeface="Times New Roman" panose="02020603050405020304" pitchFamily="18" charset="0"/>
                <a:cs typeface="Times New Roman" panose="02020603050405020304" pitchFamily="18" charset="0"/>
              </a:rPr>
              <a:t>contradictorium</a:t>
            </a:r>
            <a:r>
              <a:rPr lang="en-US" dirty="0"/>
              <a:t>:  There are three in judgment.  The </a:t>
            </a:r>
            <a:r>
              <a:rPr lang="en-US" i="1" dirty="0">
                <a:latin typeface="Times New Roman" panose="02020603050405020304" pitchFamily="18" charset="0"/>
                <a:cs typeface="Times New Roman" panose="02020603050405020304" pitchFamily="18" charset="0"/>
              </a:rPr>
              <a:t>actor</a:t>
            </a:r>
            <a:r>
              <a:rPr lang="en-US" dirty="0"/>
              <a:t>, the </a:t>
            </a:r>
            <a:r>
              <a:rPr lang="en-US" i="1" dirty="0">
                <a:latin typeface="Times New Roman" panose="02020603050405020304" pitchFamily="18" charset="0"/>
                <a:cs typeface="Times New Roman" panose="02020603050405020304" pitchFamily="18" charset="0"/>
              </a:rPr>
              <a:t>reus</a:t>
            </a:r>
            <a:r>
              <a:rPr lang="en-US" dirty="0"/>
              <a:t>, and the </a:t>
            </a:r>
            <a:r>
              <a:rPr lang="en-US" i="1" dirty="0">
                <a:latin typeface="Times New Roman" panose="02020603050405020304" pitchFamily="18" charset="0"/>
                <a:cs typeface="Times New Roman" panose="02020603050405020304" pitchFamily="18" charset="0"/>
              </a:rPr>
              <a:t>iudex</a:t>
            </a:r>
            <a:r>
              <a:rPr lang="en-US" dirty="0"/>
              <a:t>. To these, Gratian adds the witnesses.</a:t>
            </a:r>
          </a:p>
          <a:p>
            <a:r>
              <a:rPr lang="en-US" i="1" dirty="0">
                <a:latin typeface="Times New Roman" panose="02020603050405020304" pitchFamily="18" charset="0"/>
                <a:cs typeface="Times New Roman" panose="02020603050405020304" pitchFamily="18" charset="0"/>
              </a:rPr>
              <a:t>«In omni iudicio quatuor personas semper esse necesse est, id est iudices electos, et idoneos accusatores, defensores congruos atque legitimos testes»</a:t>
            </a:r>
            <a:r>
              <a:rPr lang="en-US" dirty="0"/>
              <a:t>.</a:t>
            </a:r>
          </a:p>
          <a:p>
            <a:r>
              <a:rPr lang="en-US" i="1" dirty="0">
                <a:latin typeface="Times New Roman" panose="02020603050405020304" pitchFamily="18" charset="0"/>
                <a:cs typeface="Times New Roman" panose="02020603050405020304" pitchFamily="18" charset="0"/>
              </a:rPr>
              <a:t>«Iudices autem debent uti equitate, testes veritate, accusatores intentione ad amplificandam causam, defensores extenuatione ad minuendam causam</a:t>
            </a:r>
            <a:r>
              <a:rPr lang="en-US" dirty="0"/>
              <a:t>.» «Moreover, the judges must practice equity; the witnesses must tell the truth; the accusers must attend to the development of their case; and the defendants must act to diminish it»</a:t>
            </a:r>
            <a:r>
              <a:rPr lang="en-US" dirty="0">
                <a:solidFill>
                  <a:schemeClr val="bg1">
                    <a:lumMod val="50000"/>
                  </a:schemeClr>
                </a:solidFill>
              </a:rPr>
              <a:t> (C. 4 q. 4 c. 1)</a:t>
            </a:r>
            <a:r>
              <a:rPr lang="en-US" dirty="0"/>
              <a:t>.</a:t>
            </a:r>
          </a:p>
        </p:txBody>
      </p:sp>
    </p:spTree>
    <p:extLst>
      <p:ext uri="{BB962C8B-B14F-4D97-AF65-F5344CB8AC3E}">
        <p14:creationId xmlns:p14="http://schemas.microsoft.com/office/powerpoint/2010/main" val="29317651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Publication</a:t>
            </a:r>
          </a:p>
        </p:txBody>
      </p:sp>
      <p:sp>
        <p:nvSpPr>
          <p:cNvPr id="3" name="Content Placeholder 2"/>
          <p:cNvSpPr>
            <a:spLocks noGrp="1"/>
          </p:cNvSpPr>
          <p:nvPr>
            <p:ph idx="1"/>
          </p:nvPr>
        </p:nvSpPr>
        <p:spPr/>
        <p:txBody>
          <a:bodyPr>
            <a:normAutofit lnSpcReduction="10000"/>
          </a:bodyPr>
          <a:lstStyle/>
          <a:p>
            <a:r>
              <a:rPr lang="en-US" dirty="0"/>
              <a:t>Publication is directed to the advocates and the parties </a:t>
            </a:r>
            <a:r>
              <a:rPr lang="en-US" dirty="0">
                <a:solidFill>
                  <a:schemeClr val="bg1">
                    <a:lumMod val="50000"/>
                  </a:schemeClr>
                </a:solidFill>
              </a:rPr>
              <a:t>(CIC 1983, c. 1598 §1)</a:t>
            </a:r>
            <a:r>
              <a:rPr lang="en-US" dirty="0"/>
              <a:t>.  This provides the parties with the first opportunity to review the acts in order to request the completion of the proofs.</a:t>
            </a:r>
          </a:p>
          <a:p>
            <a:r>
              <a:rPr lang="en-US" dirty="0"/>
              <a:t>The defender always has access to the acts </a:t>
            </a:r>
            <a:r>
              <a:rPr lang="en-US" dirty="0">
                <a:solidFill>
                  <a:schemeClr val="bg1">
                    <a:lumMod val="50000"/>
                  </a:schemeClr>
                </a:solidFill>
              </a:rPr>
              <a:t>(CIC 1983, former c. 1678 §1, 2º, now current c. 1677 §1, 2º; DC, Art 159 §1, 2º)</a:t>
            </a:r>
            <a:r>
              <a:rPr lang="en-US" dirty="0"/>
              <a:t>.  The defender can always request additional proofs.</a:t>
            </a:r>
          </a:p>
          <a:p>
            <a:r>
              <a:rPr lang="en-US" dirty="0"/>
              <a:t>For the defender, publication constitutes the last opportunity to request additional proofs before the discussion of the cause </a:t>
            </a:r>
            <a:r>
              <a:rPr lang="en-US" dirty="0">
                <a:solidFill>
                  <a:schemeClr val="bg1">
                    <a:lumMod val="50000"/>
                  </a:schemeClr>
                </a:solidFill>
              </a:rPr>
              <a:t>(DC 236)</a:t>
            </a:r>
            <a:r>
              <a:rPr lang="en-US" dirty="0"/>
              <a:t>.</a:t>
            </a:r>
          </a:p>
          <a:p>
            <a:r>
              <a:rPr lang="en-US" dirty="0"/>
              <a:t>If the defender has nothing to add, this could serve as the occasion for the judge to decree the conclusion of the cause </a:t>
            </a:r>
            <a:r>
              <a:rPr lang="en-US" dirty="0">
                <a:solidFill>
                  <a:schemeClr val="bg1">
                    <a:lumMod val="50000"/>
                  </a:schemeClr>
                </a:solidFill>
              </a:rPr>
              <a:t>(DC, Art. 237 §2; c. 1599 §1)</a:t>
            </a:r>
            <a:r>
              <a:rPr lang="en-US" dirty="0"/>
              <a:t>.</a:t>
            </a:r>
          </a:p>
        </p:txBody>
      </p:sp>
    </p:spTree>
    <p:extLst>
      <p:ext uri="{BB962C8B-B14F-4D97-AF65-F5344CB8AC3E}">
        <p14:creationId xmlns:p14="http://schemas.microsoft.com/office/powerpoint/2010/main" val="20615999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The </a:t>
            </a:r>
            <a:r>
              <a:rPr lang="en-US" i="1" dirty="0" err="1">
                <a:latin typeface="Times New Roman" panose="02020603050405020304" pitchFamily="18" charset="0"/>
                <a:cs typeface="Times New Roman" panose="02020603050405020304" pitchFamily="18" charset="0"/>
              </a:rPr>
              <a:t>votum</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a:t>The right and duty to compose the </a:t>
            </a:r>
            <a:r>
              <a:rPr lang="en-US" i="1" dirty="0" err="1">
                <a:latin typeface="Times New Roman" panose="02020603050405020304" pitchFamily="18" charset="0"/>
                <a:cs typeface="Times New Roman" panose="02020603050405020304" pitchFamily="18" charset="0"/>
              </a:rPr>
              <a:t>votum</a:t>
            </a:r>
            <a:endParaRPr lang="en-US" i="1" dirty="0">
              <a:latin typeface="Times New Roman" panose="02020603050405020304" pitchFamily="18" charset="0"/>
              <a:cs typeface="Times New Roman" panose="02020603050405020304" pitchFamily="18" charset="0"/>
            </a:endParaRPr>
          </a:p>
          <a:p>
            <a:r>
              <a:rPr lang="en-US" dirty="0"/>
              <a:t>The defender has the right to be heard last, including the right to reply to a second brief from one of the advocates </a:t>
            </a:r>
            <a:r>
              <a:rPr lang="en-US" dirty="0">
                <a:solidFill>
                  <a:schemeClr val="bg1">
                    <a:lumMod val="50000"/>
                  </a:schemeClr>
                </a:solidFill>
              </a:rPr>
              <a:t>(CIC 1983, c. 1603 §3; DC, Art. 243 §1)</a:t>
            </a:r>
            <a:r>
              <a:rPr lang="en-US" dirty="0"/>
              <a:t>.</a:t>
            </a:r>
          </a:p>
          <a:p>
            <a:r>
              <a:rPr lang="en-US" dirty="0"/>
              <a:t>The </a:t>
            </a:r>
            <a:r>
              <a:rPr lang="en-US" i="1" dirty="0" err="1">
                <a:latin typeface="Times New Roman" panose="02020603050405020304" pitchFamily="18" charset="0"/>
                <a:cs typeface="Times New Roman" panose="02020603050405020304" pitchFamily="18" charset="0"/>
              </a:rPr>
              <a:t>votum</a:t>
            </a:r>
            <a:r>
              <a:rPr lang="en-US" dirty="0"/>
              <a:t> constitutes one of the defender’s most important functions and is generally considered to be a duty that the defender must </a:t>
            </a:r>
            <a:r>
              <a:rPr lang="en-US" dirty="0" err="1"/>
              <a:t>diligtently</a:t>
            </a:r>
            <a:r>
              <a:rPr lang="en-US" dirty="0"/>
              <a:t> fulfill.</a:t>
            </a:r>
          </a:p>
          <a:p>
            <a:r>
              <a:rPr lang="en-US" dirty="0"/>
              <a:t>The defender can make any observations judged opportune in the </a:t>
            </a:r>
            <a:r>
              <a:rPr lang="en-US" i="1" dirty="0" err="1">
                <a:latin typeface="Times New Roman" panose="02020603050405020304" pitchFamily="18" charset="0"/>
                <a:cs typeface="Times New Roman" panose="02020603050405020304" pitchFamily="18" charset="0"/>
              </a:rPr>
              <a:t>votum</a:t>
            </a:r>
            <a:r>
              <a:rPr lang="en-US" dirty="0"/>
              <a:t>.  The defender is not constrained by any predetermined model or formula.  The defender is not impartial, but in favor of the bond, and should discharge this duty faithfully.</a:t>
            </a:r>
          </a:p>
        </p:txBody>
      </p:sp>
    </p:spTree>
    <p:extLst>
      <p:ext uri="{BB962C8B-B14F-4D97-AF65-F5344CB8AC3E}">
        <p14:creationId xmlns:p14="http://schemas.microsoft.com/office/powerpoint/2010/main" val="4138992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The </a:t>
            </a:r>
            <a:r>
              <a:rPr lang="en-US" i="1" dirty="0" err="1">
                <a:latin typeface="Times New Roman" panose="02020603050405020304" pitchFamily="18" charset="0"/>
                <a:cs typeface="Times New Roman" panose="02020603050405020304" pitchFamily="18" charset="0"/>
              </a:rPr>
              <a:t>votum</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The approach to the </a:t>
            </a:r>
            <a:r>
              <a:rPr lang="en-US" i="1" dirty="0" err="1">
                <a:latin typeface="Times New Roman" panose="02020603050405020304" pitchFamily="18" charset="0"/>
                <a:cs typeface="Times New Roman" panose="02020603050405020304" pitchFamily="18" charset="0"/>
              </a:rPr>
              <a:t>votum</a:t>
            </a:r>
            <a:endParaRPr lang="en-US" i="1" dirty="0">
              <a:latin typeface="Times New Roman" panose="02020603050405020304" pitchFamily="18" charset="0"/>
              <a:cs typeface="Times New Roman" panose="02020603050405020304" pitchFamily="18" charset="0"/>
            </a:endParaRPr>
          </a:p>
          <a:p>
            <a:r>
              <a:rPr lang="en-US" dirty="0"/>
              <a:t>The defender protects the law and serves the interests of the truth.</a:t>
            </a:r>
          </a:p>
          <a:p>
            <a:r>
              <a:rPr lang="en-US" dirty="0"/>
              <a:t>Hence the defender need not strenuously emphasize every unfavorable element, cynically presuming the worst possible interpretation.</a:t>
            </a:r>
          </a:p>
          <a:p>
            <a:r>
              <a:rPr lang="en-US" dirty="0"/>
              <a:t>Yet, the defender should not give even slight encouragement in favor of nullity, even in making statements that might appear to be obvious.</a:t>
            </a:r>
          </a:p>
          <a:p>
            <a:r>
              <a:rPr lang="en-US" dirty="0"/>
              <a:t>Severity is prudent.  The defender should not ignore a difficulty, even if only slight, lest a declaration of nullity be given for a valid union.</a:t>
            </a:r>
          </a:p>
          <a:p>
            <a:r>
              <a:rPr lang="en-US" dirty="0"/>
              <a:t>In this way, the defender discourages sloppiness and holds the court to a high standard.</a:t>
            </a:r>
          </a:p>
        </p:txBody>
      </p:sp>
    </p:spTree>
    <p:extLst>
      <p:ext uri="{BB962C8B-B14F-4D97-AF65-F5344CB8AC3E}">
        <p14:creationId xmlns:p14="http://schemas.microsoft.com/office/powerpoint/2010/main" val="30197964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The </a:t>
            </a:r>
            <a:r>
              <a:rPr lang="en-US" i="1" dirty="0" err="1">
                <a:latin typeface="Times New Roman" panose="02020603050405020304" pitchFamily="18" charset="0"/>
                <a:cs typeface="Times New Roman" panose="02020603050405020304" pitchFamily="18" charset="0"/>
              </a:rPr>
              <a:t>votum</a:t>
            </a:r>
            <a:endParaRPr lang="en-US" dirty="0"/>
          </a:p>
        </p:txBody>
      </p:sp>
      <p:sp>
        <p:nvSpPr>
          <p:cNvPr id="3" name="Content Placeholder 2"/>
          <p:cNvSpPr>
            <a:spLocks noGrp="1"/>
          </p:cNvSpPr>
          <p:nvPr>
            <p:ph idx="1"/>
          </p:nvPr>
        </p:nvSpPr>
        <p:spPr/>
        <p:txBody>
          <a:bodyPr>
            <a:normAutofit/>
          </a:bodyPr>
          <a:lstStyle/>
          <a:p>
            <a:pPr marL="0" indent="0">
              <a:buNone/>
            </a:pPr>
            <a:r>
              <a:rPr lang="en-US" dirty="0"/>
              <a:t>The structure of the </a:t>
            </a:r>
            <a:r>
              <a:rPr lang="en-US" i="1" dirty="0" err="1">
                <a:latin typeface="Times New Roman" panose="02020603050405020304" pitchFamily="18" charset="0"/>
                <a:cs typeface="Times New Roman" panose="02020603050405020304" pitchFamily="18" charset="0"/>
              </a:rPr>
              <a:t>Votum</a:t>
            </a:r>
            <a:endParaRPr lang="en-US" i="1" dirty="0">
              <a:latin typeface="Times New Roman" panose="02020603050405020304" pitchFamily="18" charset="0"/>
              <a:cs typeface="Times New Roman" panose="02020603050405020304" pitchFamily="18" charset="0"/>
            </a:endParaRPr>
          </a:p>
          <a:p>
            <a:r>
              <a:rPr lang="en-US" dirty="0"/>
              <a:t>The acts are composed of procedural acts (</a:t>
            </a:r>
            <a:r>
              <a:rPr lang="en-US" i="1" dirty="0" err="1">
                <a:latin typeface="Times New Roman" panose="02020603050405020304" pitchFamily="18" charset="0"/>
                <a:cs typeface="Times New Roman" panose="02020603050405020304" pitchFamily="18" charset="0"/>
              </a:rPr>
              <a:t>acta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processus</a:t>
            </a:r>
            <a:r>
              <a:rPr lang="en-US" dirty="0"/>
              <a:t>) and those that respond to the question such as the proofs (</a:t>
            </a:r>
            <a:r>
              <a:rPr lang="en-US" i="1" dirty="0" err="1">
                <a:latin typeface="Times New Roman" panose="02020603050405020304" pitchFamily="18" charset="0"/>
                <a:cs typeface="Times New Roman" panose="02020603050405020304" pitchFamily="18" charset="0"/>
              </a:rPr>
              <a:t>acta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causae</a:t>
            </a:r>
            <a:r>
              <a:rPr lang="en-US" dirty="0"/>
              <a:t>).</a:t>
            </a:r>
          </a:p>
          <a:p>
            <a:r>
              <a:rPr lang="en-US" dirty="0"/>
              <a:t>A common approach for defenders of the bond is to first make any procedural observations, and then to address the merits of the cause.</a:t>
            </a:r>
          </a:p>
          <a:p>
            <a:r>
              <a:rPr lang="en-US" dirty="0"/>
              <a:t>A </a:t>
            </a:r>
            <a:r>
              <a:rPr lang="en-US" i="1" dirty="0" err="1">
                <a:latin typeface="Times New Roman" panose="02020603050405020304" pitchFamily="18" charset="0"/>
                <a:cs typeface="Times New Roman" panose="02020603050405020304" pitchFamily="18" charset="0"/>
              </a:rPr>
              <a:t>votum</a:t>
            </a:r>
            <a:r>
              <a:rPr lang="en-US" dirty="0"/>
              <a:t> that is too brief may fail to adequately defend the bond.</a:t>
            </a:r>
          </a:p>
          <a:p>
            <a:r>
              <a:rPr lang="en-US" dirty="0"/>
              <a:t>A </a:t>
            </a:r>
            <a:r>
              <a:rPr lang="en-US" i="1" dirty="0" err="1">
                <a:latin typeface="Times New Roman" panose="02020603050405020304" pitchFamily="18" charset="0"/>
                <a:cs typeface="Times New Roman" panose="02020603050405020304" pitchFamily="18" charset="0"/>
              </a:rPr>
              <a:t>votum</a:t>
            </a:r>
            <a:r>
              <a:rPr lang="en-US" dirty="0"/>
              <a:t> that is too long may fail to succinctly clarify the essential objections to the annulment in the mind of the judge.</a:t>
            </a:r>
          </a:p>
        </p:txBody>
      </p:sp>
    </p:spTree>
    <p:extLst>
      <p:ext uri="{BB962C8B-B14F-4D97-AF65-F5344CB8AC3E}">
        <p14:creationId xmlns:p14="http://schemas.microsoft.com/office/powerpoint/2010/main" val="26699415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Full Proof</a:t>
            </a:r>
          </a:p>
        </p:txBody>
      </p:sp>
      <p:sp>
        <p:nvSpPr>
          <p:cNvPr id="3" name="Content Placeholder 2"/>
          <p:cNvSpPr>
            <a:spLocks noGrp="1"/>
          </p:cNvSpPr>
          <p:nvPr>
            <p:ph idx="1"/>
          </p:nvPr>
        </p:nvSpPr>
        <p:spPr/>
        <p:txBody>
          <a:bodyPr>
            <a:normAutofit/>
          </a:bodyPr>
          <a:lstStyle/>
          <a:p>
            <a:pPr marL="0" indent="0">
              <a:buNone/>
            </a:pPr>
            <a:r>
              <a:rPr lang="en-US" dirty="0"/>
              <a:t>The standard for full proof (in general)</a:t>
            </a:r>
          </a:p>
          <a:p>
            <a:r>
              <a:rPr lang="en-US" dirty="0"/>
              <a:t>Can. 1536 §1. The judicial confession of one party relieves the other parties from the burden of proof if it concerns some private matter and the public good is not at stake.</a:t>
            </a:r>
          </a:p>
          <a:p>
            <a:r>
              <a:rPr lang="en-US" dirty="0"/>
              <a:t> §2 In cases which regard the public good, however, a judicial confession and declarations of the parties which are not confessions can have a probative force which the judge must evaluate together with the other circumstances of the case; </a:t>
            </a:r>
            <a:r>
              <a:rPr lang="en-US" u="sng" dirty="0"/>
              <a:t>the force of full proof cannot be attributed to them</a:t>
            </a:r>
            <a:r>
              <a:rPr lang="en-US" dirty="0"/>
              <a:t>, however, unless other elements are present which thoroughly corroborate them.</a:t>
            </a:r>
          </a:p>
        </p:txBody>
      </p:sp>
    </p:spTree>
    <p:extLst>
      <p:ext uri="{BB962C8B-B14F-4D97-AF65-F5344CB8AC3E}">
        <p14:creationId xmlns:p14="http://schemas.microsoft.com/office/powerpoint/2010/main" val="35758226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Full Proof</a:t>
            </a:r>
          </a:p>
        </p:txBody>
      </p:sp>
      <p:sp>
        <p:nvSpPr>
          <p:cNvPr id="3" name="Content Placeholder 2"/>
          <p:cNvSpPr>
            <a:spLocks noGrp="1"/>
          </p:cNvSpPr>
          <p:nvPr>
            <p:ph idx="1"/>
          </p:nvPr>
        </p:nvSpPr>
        <p:spPr/>
        <p:txBody>
          <a:bodyPr>
            <a:normAutofit/>
          </a:bodyPr>
          <a:lstStyle/>
          <a:p>
            <a:pPr marL="0" indent="0">
              <a:buNone/>
            </a:pPr>
            <a:r>
              <a:rPr lang="en-US" dirty="0"/>
              <a:t>The standard for full proof (pre-</a:t>
            </a:r>
            <a:r>
              <a:rPr lang="en-US" i="1" dirty="0">
                <a:latin typeface="Times New Roman" panose="02020603050405020304" pitchFamily="18" charset="0"/>
                <a:cs typeface="Times New Roman" panose="02020603050405020304" pitchFamily="18" charset="0"/>
              </a:rPr>
              <a:t>Mitis Iudex</a:t>
            </a:r>
            <a:r>
              <a:rPr lang="en-US" dirty="0"/>
              <a:t>)</a:t>
            </a:r>
          </a:p>
          <a:p>
            <a:r>
              <a:rPr lang="en-US" dirty="0"/>
              <a:t>Can. 1679 (former) Unless there are full proofs from elsewhere, in order to evaluate the depositions of the parties according to the norm of can. 1536, the judge, if possible, is to use witnesses to the credibility of those parties in addition to other indications and supporting factors.</a:t>
            </a:r>
          </a:p>
        </p:txBody>
      </p:sp>
    </p:spTree>
    <p:extLst>
      <p:ext uri="{BB962C8B-B14F-4D97-AF65-F5344CB8AC3E}">
        <p14:creationId xmlns:p14="http://schemas.microsoft.com/office/powerpoint/2010/main" val="3832351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Full Proof</a:t>
            </a:r>
          </a:p>
        </p:txBody>
      </p:sp>
      <p:sp>
        <p:nvSpPr>
          <p:cNvPr id="3" name="Content Placeholder 2"/>
          <p:cNvSpPr>
            <a:spLocks noGrp="1"/>
          </p:cNvSpPr>
          <p:nvPr>
            <p:ph idx="1"/>
          </p:nvPr>
        </p:nvSpPr>
        <p:spPr/>
        <p:txBody>
          <a:bodyPr>
            <a:normAutofit/>
          </a:bodyPr>
          <a:lstStyle/>
          <a:p>
            <a:pPr marL="0" indent="0">
              <a:buNone/>
            </a:pPr>
            <a:r>
              <a:rPr lang="en-US" dirty="0"/>
              <a:t>The standard for full proof (post-</a:t>
            </a:r>
            <a:r>
              <a:rPr lang="en-US" i="1" dirty="0">
                <a:latin typeface="Times New Roman" panose="02020603050405020304" pitchFamily="18" charset="0"/>
                <a:cs typeface="Times New Roman" panose="02020603050405020304" pitchFamily="18" charset="0"/>
              </a:rPr>
              <a:t>Mitis Iudex</a:t>
            </a:r>
            <a:r>
              <a:rPr lang="en-US" dirty="0"/>
              <a:t>)</a:t>
            </a:r>
          </a:p>
          <a:p>
            <a:r>
              <a:rPr lang="en-US" i="1" dirty="0">
                <a:latin typeface="Times New Roman" panose="02020603050405020304" pitchFamily="18" charset="0"/>
                <a:cs typeface="Times New Roman" panose="02020603050405020304" pitchFamily="18" charset="0"/>
              </a:rPr>
              <a:t>Mitis Iudex </a:t>
            </a:r>
            <a:r>
              <a:rPr lang="en-US" dirty="0"/>
              <a:t>appears to have redefined the bias when approaching judicial confessions of the parties.</a:t>
            </a:r>
          </a:p>
          <a:p>
            <a:r>
              <a:rPr lang="en-US" dirty="0"/>
              <a:t>Can. 1678 §1 (current) In cases of the nullity of marriage, a judicial confession and the declarations of the parties, possibly supported by witnesses to the credibility of the parties, </a:t>
            </a:r>
            <a:r>
              <a:rPr lang="en-US" u="sng" dirty="0"/>
              <a:t>can have the force of full proof</a:t>
            </a:r>
            <a:r>
              <a:rPr lang="en-US" dirty="0"/>
              <a:t>, to be evaluated by the judge after he has considered all the indications and supporting factors, unless other elements are present which weaken them.</a:t>
            </a:r>
          </a:p>
        </p:txBody>
      </p:sp>
    </p:spTree>
    <p:extLst>
      <p:ext uri="{BB962C8B-B14F-4D97-AF65-F5344CB8AC3E}">
        <p14:creationId xmlns:p14="http://schemas.microsoft.com/office/powerpoint/2010/main" val="27478055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47764"/>
          </a:xfrm>
        </p:spPr>
        <p:txBody>
          <a:bodyPr>
            <a:normAutofit/>
          </a:bodyPr>
          <a:lstStyle/>
          <a:p>
            <a:pPr algn="ctr"/>
            <a:r>
              <a:rPr lang="en-US" dirty="0"/>
              <a:t>The Ordinary Marriage Process</a:t>
            </a:r>
            <a:br>
              <a:rPr lang="en-US" dirty="0"/>
            </a:br>
            <a:r>
              <a:rPr lang="en-US" dirty="0"/>
              <a:t>Full Proof</a:t>
            </a:r>
          </a:p>
        </p:txBody>
      </p:sp>
      <p:sp>
        <p:nvSpPr>
          <p:cNvPr id="3" name="Content Placeholder 2"/>
          <p:cNvSpPr>
            <a:spLocks noGrp="1"/>
          </p:cNvSpPr>
          <p:nvPr>
            <p:ph idx="1"/>
          </p:nvPr>
        </p:nvSpPr>
        <p:spPr/>
        <p:txBody>
          <a:bodyPr>
            <a:normAutofit/>
          </a:bodyPr>
          <a:lstStyle/>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17567185"/>
              </p:ext>
            </p:extLst>
          </p:nvPr>
        </p:nvGraphicFramePr>
        <p:xfrm>
          <a:off x="838200" y="1825625"/>
          <a:ext cx="10515600" cy="4358640"/>
        </p:xfrm>
        <a:graphic>
          <a:graphicData uri="http://schemas.openxmlformats.org/drawingml/2006/table">
            <a:tbl>
              <a:tblPr firstRow="1" bandRow="1">
                <a:tableStyleId>{93296810-A885-4BE3-A3E7-6D5BEEA58F35}</a:tableStyleId>
              </a:tblPr>
              <a:tblGrid>
                <a:gridCol w="5498206">
                  <a:extLst>
                    <a:ext uri="{9D8B030D-6E8A-4147-A177-3AD203B41FA5}">
                      <a16:colId xmlns:a16="http://schemas.microsoft.com/office/drawing/2014/main" val="3776213919"/>
                    </a:ext>
                  </a:extLst>
                </a:gridCol>
                <a:gridCol w="5017394">
                  <a:extLst>
                    <a:ext uri="{9D8B030D-6E8A-4147-A177-3AD203B41FA5}">
                      <a16:colId xmlns:a16="http://schemas.microsoft.com/office/drawing/2014/main" val="4247011313"/>
                    </a:ext>
                  </a:extLst>
                </a:gridCol>
              </a:tblGrid>
              <a:tr h="309869">
                <a:tc>
                  <a:txBody>
                    <a:bodyPr/>
                    <a:lstStyle/>
                    <a:p>
                      <a:r>
                        <a:rPr lang="en-US" sz="2500" dirty="0"/>
                        <a:t>1983 Code pre-Mitis Iudex</a:t>
                      </a:r>
                    </a:p>
                  </a:txBody>
                  <a:tcPr/>
                </a:tc>
                <a:tc>
                  <a:txBody>
                    <a:bodyPr/>
                    <a:lstStyle/>
                    <a:p>
                      <a:r>
                        <a:rPr lang="en-US" sz="2500" dirty="0"/>
                        <a:t>Post-Mitis</a:t>
                      </a:r>
                      <a:r>
                        <a:rPr lang="en-US" sz="2500" baseline="0" dirty="0"/>
                        <a:t> Iudex</a:t>
                      </a:r>
                      <a:endParaRPr lang="en-US" sz="2500" dirty="0"/>
                    </a:p>
                  </a:txBody>
                  <a:tcPr/>
                </a:tc>
                <a:extLst>
                  <a:ext uri="{0D108BD9-81ED-4DB2-BD59-A6C34878D82A}">
                    <a16:rowId xmlns:a16="http://schemas.microsoft.com/office/drawing/2014/main" val="2670554335"/>
                  </a:ext>
                </a:extLst>
              </a:tr>
              <a:tr h="309869">
                <a:tc>
                  <a:txBody>
                    <a:bodyPr/>
                    <a:lstStyle/>
                    <a:p>
                      <a:r>
                        <a:rPr lang="en-US" sz="2500" dirty="0"/>
                        <a:t>The declarations</a:t>
                      </a:r>
                      <a:r>
                        <a:rPr lang="en-US" sz="2500" baseline="0" dirty="0"/>
                        <a:t> of the parties </a:t>
                      </a:r>
                      <a:r>
                        <a:rPr lang="en-US" sz="2500" u="sng" baseline="0" dirty="0"/>
                        <a:t>cannot</a:t>
                      </a:r>
                      <a:r>
                        <a:rPr lang="en-US" sz="2500" baseline="0" dirty="0"/>
                        <a:t> have the force of full proof,</a:t>
                      </a:r>
                      <a:endParaRPr lang="en-US" sz="2500" dirty="0"/>
                    </a:p>
                  </a:txBody>
                  <a:tcPr/>
                </a:tc>
                <a:tc>
                  <a:txBody>
                    <a:bodyPr/>
                    <a:lstStyle/>
                    <a:p>
                      <a:r>
                        <a:rPr lang="en-US" sz="2500" dirty="0"/>
                        <a:t>The declarations</a:t>
                      </a:r>
                      <a:r>
                        <a:rPr lang="en-US" sz="2500" baseline="0" dirty="0"/>
                        <a:t> of the parties </a:t>
                      </a:r>
                      <a:r>
                        <a:rPr lang="en-US" sz="2500" u="sng" baseline="0" dirty="0"/>
                        <a:t>can</a:t>
                      </a:r>
                      <a:r>
                        <a:rPr lang="en-US" sz="2500" baseline="0" dirty="0"/>
                        <a:t> have the force of full proof,</a:t>
                      </a:r>
                      <a:endParaRPr lang="en-US" sz="2500" dirty="0"/>
                    </a:p>
                  </a:txBody>
                  <a:tcPr/>
                </a:tc>
                <a:extLst>
                  <a:ext uri="{0D108BD9-81ED-4DB2-BD59-A6C34878D82A}">
                    <a16:rowId xmlns:a16="http://schemas.microsoft.com/office/drawing/2014/main" val="1348894181"/>
                  </a:ext>
                </a:extLst>
              </a:tr>
              <a:tr h="309869">
                <a:tc>
                  <a:txBody>
                    <a:bodyPr/>
                    <a:lstStyle/>
                    <a:p>
                      <a:r>
                        <a:rPr lang="en-US" sz="2500" dirty="0"/>
                        <a:t>unless </a:t>
                      </a:r>
                      <a:r>
                        <a:rPr lang="en-US" sz="2500" u="sng" dirty="0"/>
                        <a:t>corroborated</a:t>
                      </a:r>
                      <a:r>
                        <a:rPr lang="en-US" sz="2500" dirty="0"/>
                        <a:t> by other elements.</a:t>
                      </a:r>
                    </a:p>
                  </a:txBody>
                  <a:tcPr/>
                </a:tc>
                <a:tc>
                  <a:txBody>
                    <a:bodyPr/>
                    <a:lstStyle/>
                    <a:p>
                      <a:r>
                        <a:rPr lang="en-US" sz="2500" dirty="0"/>
                        <a:t>unless </a:t>
                      </a:r>
                      <a:r>
                        <a:rPr lang="en-US" sz="2500" u="sng" dirty="0"/>
                        <a:t>weakened</a:t>
                      </a:r>
                      <a:r>
                        <a:rPr lang="en-US" sz="2500" baseline="0" dirty="0"/>
                        <a:t> by other elements.</a:t>
                      </a:r>
                      <a:endParaRPr lang="en-US" sz="2500" dirty="0"/>
                    </a:p>
                  </a:txBody>
                  <a:tcPr/>
                </a:tc>
                <a:extLst>
                  <a:ext uri="{0D108BD9-81ED-4DB2-BD59-A6C34878D82A}">
                    <a16:rowId xmlns:a16="http://schemas.microsoft.com/office/drawing/2014/main" val="2203809049"/>
                  </a:ext>
                </a:extLst>
              </a:tr>
              <a:tr h="309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dirty="0"/>
                        <a:t>Their probative force</a:t>
                      </a:r>
                      <a:r>
                        <a:rPr lang="en-US" sz="2500" baseline="0" dirty="0"/>
                        <a:t> must be evaluated with the other circumstances</a:t>
                      </a:r>
                      <a:endParaRPr lang="en-US" sz="2500" dirty="0"/>
                    </a:p>
                  </a:txBody>
                  <a:tcPr/>
                </a:tc>
                <a:tc>
                  <a:txBody>
                    <a:bodyPr/>
                    <a:lstStyle/>
                    <a:p>
                      <a:r>
                        <a:rPr lang="en-US" sz="2500" dirty="0"/>
                        <a:t>Their probative</a:t>
                      </a:r>
                      <a:r>
                        <a:rPr lang="en-US" sz="2500" baseline="0" dirty="0"/>
                        <a:t> value </a:t>
                      </a:r>
                      <a:r>
                        <a:rPr lang="en-US" sz="2500" dirty="0"/>
                        <a:t>is to be evaluated</a:t>
                      </a:r>
                    </a:p>
                  </a:txBody>
                  <a:tcPr/>
                </a:tc>
                <a:extLst>
                  <a:ext uri="{0D108BD9-81ED-4DB2-BD59-A6C34878D82A}">
                    <a16:rowId xmlns:a16="http://schemas.microsoft.com/office/drawing/2014/main" val="2994052071"/>
                  </a:ext>
                </a:extLst>
              </a:tr>
              <a:tr h="309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baseline="0" dirty="0"/>
                        <a:t>and </a:t>
                      </a:r>
                      <a:r>
                        <a:rPr lang="en-US" sz="2500" dirty="0"/>
                        <a:t>other indications and supporting factors</a:t>
                      </a:r>
                    </a:p>
                  </a:txBody>
                  <a:tcPr/>
                </a:tc>
                <a:tc>
                  <a:txBody>
                    <a:bodyPr/>
                    <a:lstStyle/>
                    <a:p>
                      <a:r>
                        <a:rPr lang="en-US" sz="2500" dirty="0"/>
                        <a:t>after considering all the indications and supporting factors,</a:t>
                      </a:r>
                    </a:p>
                  </a:txBody>
                  <a:tcPr/>
                </a:tc>
                <a:extLst>
                  <a:ext uri="{0D108BD9-81ED-4DB2-BD59-A6C34878D82A}">
                    <a16:rowId xmlns:a16="http://schemas.microsoft.com/office/drawing/2014/main" val="1307301802"/>
                  </a:ext>
                </a:extLst>
              </a:tr>
              <a:tr h="309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baseline="0" dirty="0"/>
                        <a:t>including </a:t>
                      </a:r>
                      <a:r>
                        <a:rPr lang="en-US" sz="2500" dirty="0"/>
                        <a:t>credibility witnesses</a:t>
                      </a:r>
                    </a:p>
                  </a:txBody>
                  <a:tcPr/>
                </a:tc>
                <a:tc>
                  <a:txBody>
                    <a:bodyPr/>
                    <a:lstStyle/>
                    <a:p>
                      <a:r>
                        <a:rPr lang="en-US" sz="2500" dirty="0"/>
                        <a:t>and can be supported by credibility witnesses.</a:t>
                      </a:r>
                    </a:p>
                  </a:txBody>
                  <a:tcPr/>
                </a:tc>
                <a:extLst>
                  <a:ext uri="{0D108BD9-81ED-4DB2-BD59-A6C34878D82A}">
                    <a16:rowId xmlns:a16="http://schemas.microsoft.com/office/drawing/2014/main" val="688386492"/>
                  </a:ext>
                </a:extLst>
              </a:tr>
            </a:tbl>
          </a:graphicData>
        </a:graphic>
      </p:graphicFrame>
    </p:spTree>
    <p:extLst>
      <p:ext uri="{BB962C8B-B14F-4D97-AF65-F5344CB8AC3E}">
        <p14:creationId xmlns:p14="http://schemas.microsoft.com/office/powerpoint/2010/main" val="37426152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Appeal</a:t>
            </a:r>
          </a:p>
        </p:txBody>
      </p:sp>
      <p:sp>
        <p:nvSpPr>
          <p:cNvPr id="3" name="Content Placeholder 2"/>
          <p:cNvSpPr>
            <a:spLocks noGrp="1"/>
          </p:cNvSpPr>
          <p:nvPr>
            <p:ph idx="1"/>
          </p:nvPr>
        </p:nvSpPr>
        <p:spPr/>
        <p:txBody>
          <a:bodyPr>
            <a:normAutofit fontScale="92500"/>
          </a:bodyPr>
          <a:lstStyle/>
          <a:p>
            <a:r>
              <a:rPr lang="en-US" dirty="0"/>
              <a:t>Before </a:t>
            </a:r>
            <a:r>
              <a:rPr lang="en-US" i="1" dirty="0">
                <a:latin typeface="Times New Roman" panose="02020603050405020304" pitchFamily="18" charset="0"/>
                <a:cs typeface="Times New Roman" panose="02020603050405020304" pitchFamily="18" charset="0"/>
              </a:rPr>
              <a:t>Mitis Iudex</a:t>
            </a:r>
            <a:r>
              <a:rPr lang="en-US" dirty="0"/>
              <a:t>, affirmative sentences were automatically transmitted to the tribunal of second instance which could confirm them by decree or admit to ordinary examination </a:t>
            </a:r>
            <a:r>
              <a:rPr lang="en-US" dirty="0">
                <a:solidFill>
                  <a:schemeClr val="bg1">
                    <a:lumMod val="50000"/>
                  </a:schemeClr>
                </a:solidFill>
              </a:rPr>
              <a:t>(CIC 1983, former c. 1682)</a:t>
            </a:r>
            <a:r>
              <a:rPr lang="en-US" dirty="0"/>
              <a:t>.</a:t>
            </a:r>
          </a:p>
          <a:p>
            <a:r>
              <a:rPr lang="en-US" dirty="0"/>
              <a:t>Now the right to appeal belongs to the defender and the parties </a:t>
            </a:r>
            <a:r>
              <a:rPr lang="en-US" dirty="0">
                <a:solidFill>
                  <a:schemeClr val="bg1">
                    <a:lumMod val="50000"/>
                  </a:schemeClr>
                </a:solidFill>
              </a:rPr>
              <a:t>(CIC 1983, current c. 1680 §1)</a:t>
            </a:r>
            <a:r>
              <a:rPr lang="en-US" dirty="0"/>
              <a:t>.  The appellate tribunal can confirm the sentence by decree “if the appeal clearly appears merely dilatory” </a:t>
            </a:r>
            <a:r>
              <a:rPr lang="en-US" dirty="0">
                <a:solidFill>
                  <a:schemeClr val="bg1">
                    <a:lumMod val="50000"/>
                  </a:schemeClr>
                </a:solidFill>
              </a:rPr>
              <a:t>(CIC 1983, current c. 1680 §2)</a:t>
            </a:r>
            <a:r>
              <a:rPr lang="en-US" dirty="0"/>
              <a:t>.</a:t>
            </a:r>
          </a:p>
          <a:p>
            <a:r>
              <a:rPr lang="en-US" dirty="0"/>
              <a:t>If the appellate tribunal determines that the appeal is not merely dilatory, then must the cause be examined by a formal process?  What if the appellate tribunal wishes to confirm the affirmative decision by decree?</a:t>
            </a:r>
          </a:p>
        </p:txBody>
      </p:sp>
    </p:spTree>
    <p:extLst>
      <p:ext uri="{BB962C8B-B14F-4D97-AF65-F5344CB8AC3E}">
        <p14:creationId xmlns:p14="http://schemas.microsoft.com/office/powerpoint/2010/main" val="26378240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Appeal</a:t>
            </a:r>
          </a:p>
        </p:txBody>
      </p:sp>
      <p:sp>
        <p:nvSpPr>
          <p:cNvPr id="3" name="Content Placeholder 2"/>
          <p:cNvSpPr>
            <a:spLocks noGrp="1"/>
          </p:cNvSpPr>
          <p:nvPr>
            <p:ph idx="1"/>
          </p:nvPr>
        </p:nvSpPr>
        <p:spPr/>
        <p:txBody>
          <a:bodyPr>
            <a:normAutofit/>
          </a:bodyPr>
          <a:lstStyle/>
          <a:p>
            <a:r>
              <a:rPr lang="en-US" dirty="0"/>
              <a:t>Can. 1630 §1. An appeal must be introduced before the judge who rendered the sentence within the peremptory period of fifteen useful days </a:t>
            </a:r>
            <a:r>
              <a:rPr lang="en-US" u="sng" dirty="0"/>
              <a:t>from the notice of the publication of the sentence</a:t>
            </a:r>
            <a:r>
              <a:rPr lang="en-US" dirty="0"/>
              <a:t>.</a:t>
            </a:r>
          </a:p>
          <a:p>
            <a:endParaRPr lang="en-US" dirty="0"/>
          </a:p>
          <a:p>
            <a:r>
              <a:rPr lang="en-US" dirty="0"/>
              <a:t>A further question:  How many sentences does the defender appeal on an annual basis?  What if the answer is zero?</a:t>
            </a:r>
          </a:p>
        </p:txBody>
      </p:sp>
    </p:spTree>
    <p:extLst>
      <p:ext uri="{BB962C8B-B14F-4D97-AF65-F5344CB8AC3E}">
        <p14:creationId xmlns:p14="http://schemas.microsoft.com/office/powerpoint/2010/main" val="65435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Roman Law</a:t>
            </a:r>
            <a:br>
              <a:rPr lang="en-US" dirty="0"/>
            </a:br>
            <a:r>
              <a:rPr lang="en-US" dirty="0"/>
              <a:t>The </a:t>
            </a:r>
            <a:r>
              <a:rPr lang="en-US" i="1" dirty="0">
                <a:latin typeface="Times New Roman" panose="02020603050405020304" pitchFamily="18" charset="0"/>
                <a:cs typeface="Times New Roman" panose="02020603050405020304" pitchFamily="18" charset="0"/>
              </a:rPr>
              <a:t>contradictorium</a:t>
            </a:r>
            <a:endParaRPr lang="en-US" dirty="0"/>
          </a:p>
        </p:txBody>
      </p:sp>
      <p:sp>
        <p:nvSpPr>
          <p:cNvPr id="3" name="Content Placeholder 2"/>
          <p:cNvSpPr>
            <a:spLocks noGrp="1"/>
          </p:cNvSpPr>
          <p:nvPr>
            <p:ph idx="1"/>
          </p:nvPr>
        </p:nvSpPr>
        <p:spPr/>
        <p:txBody>
          <a:bodyPr/>
          <a:lstStyle/>
          <a:p>
            <a:r>
              <a:rPr lang="en-US" dirty="0"/>
              <a:t>Therefore the </a:t>
            </a:r>
            <a:r>
              <a:rPr lang="en-US" i="1" dirty="0">
                <a:latin typeface="Times New Roman" panose="02020603050405020304" pitchFamily="18" charset="0"/>
                <a:cs typeface="Times New Roman" panose="02020603050405020304" pitchFamily="18" charset="0"/>
              </a:rPr>
              <a:t>actor</a:t>
            </a:r>
            <a:r>
              <a:rPr lang="en-US" dirty="0"/>
              <a:t> (who favors the action) cannot be the </a:t>
            </a:r>
            <a:r>
              <a:rPr lang="en-US" i="1" dirty="0">
                <a:latin typeface="Times New Roman" panose="02020603050405020304" pitchFamily="18" charset="0"/>
                <a:cs typeface="Times New Roman" panose="02020603050405020304" pitchFamily="18" charset="0"/>
              </a:rPr>
              <a:t>iudex</a:t>
            </a:r>
            <a:r>
              <a:rPr lang="en-US" dirty="0"/>
              <a:t> (who must remain impartial).</a:t>
            </a:r>
          </a:p>
          <a:p>
            <a:r>
              <a:rPr lang="en-US" dirty="0"/>
              <a:t>«</a:t>
            </a:r>
            <a:r>
              <a:rPr lang="en-US" i="1" dirty="0">
                <a:latin typeface="Times New Roman" panose="02020603050405020304" pitchFamily="18" charset="0"/>
                <a:cs typeface="Times New Roman" panose="02020603050405020304" pitchFamily="18" charset="0"/>
              </a:rPr>
              <a:t>In una enim eademque causa nullus simul potest esse accusator et iudex</a:t>
            </a:r>
            <a:r>
              <a:rPr lang="en-US" dirty="0"/>
              <a:t>» </a:t>
            </a:r>
            <a:r>
              <a:rPr lang="en-US" dirty="0">
                <a:solidFill>
                  <a:schemeClr val="bg1">
                    <a:lumMod val="50000"/>
                  </a:schemeClr>
                </a:solidFill>
              </a:rPr>
              <a:t>(C. 2 q. 1 c. 17)</a:t>
            </a:r>
            <a:r>
              <a:rPr lang="en-US" dirty="0"/>
              <a:t>. «In one and the same cause, no one can be simultaneously accuser and judge».</a:t>
            </a:r>
          </a:p>
          <a:p>
            <a:r>
              <a:rPr lang="en-US" dirty="0"/>
              <a:t>This fundamental principle was deeply imbedded in Roman Law.</a:t>
            </a:r>
          </a:p>
        </p:txBody>
      </p:sp>
    </p:spTree>
    <p:extLst>
      <p:ext uri="{BB962C8B-B14F-4D97-AF65-F5344CB8AC3E}">
        <p14:creationId xmlns:p14="http://schemas.microsoft.com/office/powerpoint/2010/main" val="34414343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dirty="0"/>
              <a:t>Appeal</a:t>
            </a:r>
          </a:p>
        </p:txBody>
      </p:sp>
      <p:sp>
        <p:nvSpPr>
          <p:cNvPr id="3" name="Content Placeholder 2"/>
          <p:cNvSpPr>
            <a:spLocks noGrp="1"/>
          </p:cNvSpPr>
          <p:nvPr>
            <p:ph idx="1"/>
          </p:nvPr>
        </p:nvSpPr>
        <p:spPr/>
        <p:txBody>
          <a:bodyPr>
            <a:normAutofit/>
          </a:bodyPr>
          <a:lstStyle/>
          <a:p>
            <a:r>
              <a:rPr lang="en-US" dirty="0"/>
              <a:t>Reasons to appeal an affirmative decision:</a:t>
            </a:r>
          </a:p>
          <a:p>
            <a:r>
              <a:rPr lang="en-US" dirty="0"/>
              <a:t>The defender is convinced that the invalidity of the marriage has not been proven on even one ground, in spite of an affirmative finding of the judge.</a:t>
            </a:r>
          </a:p>
          <a:p>
            <a:r>
              <a:rPr lang="en-US" dirty="0"/>
              <a:t>The defender is convinced that the judge was in error in finding one or more grounds to be affirmatively proven, while having no objection to the affirmative finding on at least one ground.</a:t>
            </a:r>
          </a:p>
          <a:p>
            <a:r>
              <a:rPr lang="en-US" dirty="0"/>
              <a:t>The defender accepts the decision of the judge in finding the nullity affirmatively proven, but finds the reasoning in the sentence to be inherently flawed or severely deficient.</a:t>
            </a:r>
          </a:p>
        </p:txBody>
      </p:sp>
    </p:spTree>
    <p:extLst>
      <p:ext uri="{BB962C8B-B14F-4D97-AF65-F5344CB8AC3E}">
        <p14:creationId xmlns:p14="http://schemas.microsoft.com/office/powerpoint/2010/main" val="5130355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i="1" dirty="0" err="1">
                <a:latin typeface="Times New Roman" panose="02020603050405020304" pitchFamily="18" charset="0"/>
                <a:cs typeface="Times New Roman" panose="02020603050405020304" pitchFamily="18" charset="0"/>
              </a:rPr>
              <a:t>Processus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Brevior</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The defender sees the </a:t>
            </a:r>
            <a:r>
              <a:rPr lang="en-US" i="1" dirty="0">
                <a:latin typeface="Times New Roman" panose="02020603050405020304" pitchFamily="18" charset="0"/>
                <a:cs typeface="Times New Roman" panose="02020603050405020304" pitchFamily="18" charset="0"/>
              </a:rPr>
              <a:t>libellus</a:t>
            </a:r>
            <a:r>
              <a:rPr lang="en-US" dirty="0"/>
              <a:t> when it is presented and can offer an opinion </a:t>
            </a:r>
            <a:r>
              <a:rPr lang="en-US" dirty="0">
                <a:solidFill>
                  <a:schemeClr val="bg1">
                    <a:lumMod val="50000"/>
                  </a:schemeClr>
                </a:solidFill>
              </a:rPr>
              <a:t>(c. 1676 §1)</a:t>
            </a:r>
            <a:r>
              <a:rPr lang="en-US" dirty="0"/>
              <a:t>.</a:t>
            </a:r>
          </a:p>
          <a:p>
            <a:r>
              <a:rPr lang="en-US" dirty="0"/>
              <a:t>The defender receives the decree of the judicial vicar ordering the briefer process </a:t>
            </a:r>
            <a:r>
              <a:rPr lang="en-US" dirty="0">
                <a:solidFill>
                  <a:schemeClr val="bg1">
                    <a:lumMod val="50000"/>
                  </a:schemeClr>
                </a:solidFill>
              </a:rPr>
              <a:t>(c. 1676 §4)</a:t>
            </a:r>
            <a:r>
              <a:rPr lang="en-US" dirty="0"/>
              <a:t>.</a:t>
            </a:r>
          </a:p>
          <a:p>
            <a:r>
              <a:rPr lang="en-US" dirty="0"/>
              <a:t>The defender should examine, as a precondition, whether both parties have proposed the petition or at least consented to it </a:t>
            </a:r>
            <a:r>
              <a:rPr lang="en-US" dirty="0">
                <a:solidFill>
                  <a:schemeClr val="bg1">
                    <a:lumMod val="50000"/>
                  </a:schemeClr>
                </a:solidFill>
              </a:rPr>
              <a:t>(c. 1683, 1º)</a:t>
            </a:r>
            <a:r>
              <a:rPr lang="en-US" dirty="0"/>
              <a:t>.</a:t>
            </a:r>
          </a:p>
          <a:p>
            <a:r>
              <a:rPr lang="en-US" dirty="0"/>
              <a:t>The defender should examine, as a precondition, whether the nullity is manifest because of the recurring circumstances of things and persons </a:t>
            </a:r>
            <a:r>
              <a:rPr lang="en-US" dirty="0">
                <a:solidFill>
                  <a:schemeClr val="bg1">
                    <a:lumMod val="50000"/>
                  </a:schemeClr>
                </a:solidFill>
              </a:rPr>
              <a:t>(c. 1683, 2º)</a:t>
            </a:r>
            <a:r>
              <a:rPr lang="en-US" dirty="0"/>
              <a:t>.</a:t>
            </a:r>
          </a:p>
        </p:txBody>
      </p:sp>
    </p:spTree>
    <p:extLst>
      <p:ext uri="{BB962C8B-B14F-4D97-AF65-F5344CB8AC3E}">
        <p14:creationId xmlns:p14="http://schemas.microsoft.com/office/powerpoint/2010/main" val="27481405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i="1" dirty="0" err="1">
                <a:latin typeface="Times New Roman" panose="02020603050405020304" pitchFamily="18" charset="0"/>
                <a:cs typeface="Times New Roman" panose="02020603050405020304" pitchFamily="18" charset="0"/>
              </a:rPr>
              <a:t>Processus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Brevior</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The judicial vicar cites “all who must take part” to a session to be held by the instructor within 30 days </a:t>
            </a:r>
            <a:r>
              <a:rPr lang="en-US" dirty="0">
                <a:solidFill>
                  <a:schemeClr val="bg1">
                    <a:lumMod val="50000"/>
                  </a:schemeClr>
                </a:solidFill>
              </a:rPr>
              <a:t>(c. 1685)</a:t>
            </a:r>
            <a:r>
              <a:rPr lang="en-US" dirty="0"/>
              <a:t>.  This should include the defender.</a:t>
            </a:r>
          </a:p>
          <a:p>
            <a:r>
              <a:rPr lang="en-US" dirty="0"/>
              <a:t>The defender presents a brief within 15 days </a:t>
            </a:r>
            <a:r>
              <a:rPr lang="en-US" dirty="0">
                <a:solidFill>
                  <a:schemeClr val="bg1">
                    <a:lumMod val="50000"/>
                  </a:schemeClr>
                </a:solidFill>
              </a:rPr>
              <a:t>(c. 1686)</a:t>
            </a:r>
            <a:r>
              <a:rPr lang="en-US" dirty="0"/>
              <a:t>.  There is no decree concluding the instruction.</a:t>
            </a:r>
          </a:p>
          <a:p>
            <a:r>
              <a:rPr lang="en-US" dirty="0"/>
              <a:t>The sentence is communicated to the parities </a:t>
            </a:r>
            <a:r>
              <a:rPr lang="en-US" dirty="0">
                <a:solidFill>
                  <a:schemeClr val="bg1">
                    <a:lumMod val="50000"/>
                  </a:schemeClr>
                </a:solidFill>
              </a:rPr>
              <a:t>(c. 1687 §2)</a:t>
            </a:r>
            <a:r>
              <a:rPr lang="en-US" dirty="0"/>
              <a:t>. It is assumed that this includes the defender.</a:t>
            </a:r>
          </a:p>
          <a:p>
            <a:r>
              <a:rPr lang="en-US" dirty="0"/>
              <a:t>The defender presumably has the right to appeal </a:t>
            </a:r>
            <a:r>
              <a:rPr lang="en-US" dirty="0">
                <a:solidFill>
                  <a:schemeClr val="bg1">
                    <a:lumMod val="50000"/>
                  </a:schemeClr>
                </a:solidFill>
              </a:rPr>
              <a:t>(c. 1687 §3)</a:t>
            </a:r>
            <a:r>
              <a:rPr lang="en-US" dirty="0"/>
              <a:t>, which also must presumably be filed within 15 days.</a:t>
            </a:r>
          </a:p>
        </p:txBody>
      </p:sp>
    </p:spTree>
    <p:extLst>
      <p:ext uri="{BB962C8B-B14F-4D97-AF65-F5344CB8AC3E}">
        <p14:creationId xmlns:p14="http://schemas.microsoft.com/office/powerpoint/2010/main" val="30130534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Ordinary Marriage Process</a:t>
            </a:r>
            <a:br>
              <a:rPr lang="en-US" dirty="0"/>
            </a:br>
            <a:r>
              <a:rPr lang="en-US" i="1" dirty="0" err="1">
                <a:latin typeface="Times New Roman" panose="02020603050405020304" pitchFamily="18" charset="0"/>
                <a:cs typeface="Times New Roman" panose="02020603050405020304" pitchFamily="18" charset="0"/>
              </a:rPr>
              <a:t>Processus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Brevior</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The metropolitan can reject a dilatory appeal by decree </a:t>
            </a:r>
            <a:r>
              <a:rPr lang="en-US" dirty="0">
                <a:solidFill>
                  <a:schemeClr val="bg1">
                    <a:lumMod val="50000"/>
                  </a:schemeClr>
                </a:solidFill>
              </a:rPr>
              <a:t>(c. 1687 §4)</a:t>
            </a:r>
            <a:r>
              <a:rPr lang="en-US" dirty="0"/>
              <a:t>, but he presumably needs to hear the defender in second instance before making this decision?</a:t>
            </a:r>
          </a:p>
          <a:p>
            <a:endParaRPr lang="en-US" dirty="0"/>
          </a:p>
          <a:p>
            <a:r>
              <a:rPr lang="en-US" dirty="0"/>
              <a:t>A defender of the bond might understandably be loath to appeal a decision of his or her own diocesan bishop.</a:t>
            </a:r>
          </a:p>
          <a:p>
            <a:r>
              <a:rPr lang="en-US" dirty="0"/>
              <a:t>A defender might give advance notice as a courtesy by expressing the opinion that an affirmative decision in a particular </a:t>
            </a:r>
            <a:r>
              <a:rPr lang="en-US" i="1" dirty="0" err="1">
                <a:latin typeface="Times New Roman" panose="02020603050405020304" pitchFamily="18" charset="0"/>
                <a:cs typeface="Times New Roman" panose="02020603050405020304" pitchFamily="18" charset="0"/>
              </a:rPr>
              <a:t>processus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brevior</a:t>
            </a:r>
            <a:r>
              <a:rPr lang="en-US" dirty="0"/>
              <a:t> would appear to require an appeal.</a:t>
            </a:r>
          </a:p>
        </p:txBody>
      </p:sp>
    </p:spTree>
    <p:extLst>
      <p:ext uri="{BB962C8B-B14F-4D97-AF65-F5344CB8AC3E}">
        <p14:creationId xmlns:p14="http://schemas.microsoft.com/office/powerpoint/2010/main" val="34480410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Ordinary Marriage Process</a:t>
            </a:r>
            <a:br>
              <a:rPr lang="en-US" dirty="0"/>
            </a:br>
            <a:r>
              <a:rPr lang="en-US" dirty="0"/>
              <a:t>Practical Suggestions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Defenders may have a large case load and may find it difficult to adjust to a more engaged approach.</a:t>
            </a:r>
          </a:p>
          <a:p>
            <a:r>
              <a:rPr lang="en-US" dirty="0"/>
              <a:t>Develop a system for taking notes that allows the defender to identify salient points without having to reread the case each time he intervenes.</a:t>
            </a:r>
          </a:p>
          <a:p>
            <a:r>
              <a:rPr lang="en-US" dirty="0"/>
              <a:t>Take notes on the procedural points separately from the substantive notes on the facts of the case.  The procedural questions can be quickly ticked off when checking on a case.</a:t>
            </a:r>
          </a:p>
          <a:p>
            <a:endParaRPr lang="en-US" dirty="0"/>
          </a:p>
        </p:txBody>
      </p:sp>
    </p:spTree>
    <p:extLst>
      <p:ext uri="{BB962C8B-B14F-4D97-AF65-F5344CB8AC3E}">
        <p14:creationId xmlns:p14="http://schemas.microsoft.com/office/powerpoint/2010/main" val="21351731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Ordinary Marriage Process</a:t>
            </a:r>
            <a:br>
              <a:rPr lang="en-US" dirty="0"/>
            </a:br>
            <a:r>
              <a:rPr lang="en-US" dirty="0"/>
              <a:t>Practical Suggestions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Develop a system for checking on all assigned cases periodically.  Avoid waiting until the end to read a case.</a:t>
            </a:r>
          </a:p>
          <a:p>
            <a:r>
              <a:rPr lang="en-US" dirty="0"/>
              <a:t>Formulate pertinent observations along the way.</a:t>
            </a:r>
          </a:p>
          <a:p>
            <a:pPr lvl="1"/>
            <a:r>
              <a:rPr lang="en-US" dirty="0"/>
              <a:t>What matters raise suspicions that should be probed during the instruction of the case?</a:t>
            </a:r>
          </a:p>
          <a:p>
            <a:pPr lvl="1"/>
            <a:r>
              <a:rPr lang="en-US" dirty="0"/>
              <a:t>What matters require more explanation and should be further explored?</a:t>
            </a:r>
          </a:p>
          <a:p>
            <a:pPr lvl="1"/>
            <a:r>
              <a:rPr lang="en-US" dirty="0"/>
              <a:t>What is noted about the witnesses presented (or those not presented)?</a:t>
            </a:r>
          </a:p>
        </p:txBody>
      </p:sp>
    </p:spTree>
    <p:extLst>
      <p:ext uri="{BB962C8B-B14F-4D97-AF65-F5344CB8AC3E}">
        <p14:creationId xmlns:p14="http://schemas.microsoft.com/office/powerpoint/2010/main" val="4517733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Ordinary Marriage Process</a:t>
            </a:r>
            <a:br>
              <a:rPr lang="en-US" dirty="0"/>
            </a:br>
            <a:r>
              <a:rPr lang="en-US" dirty="0"/>
              <a:t>Practical Suggestions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t>A defender’s notes could be useful in raising questions that can be resolved during the instruction of the cause.</a:t>
            </a:r>
          </a:p>
          <a:p>
            <a:r>
              <a:rPr lang="en-US" dirty="0"/>
              <a:t>These same questions cannot be resolved if they are raised only at the end after the conclusion of the cause has been reached.</a:t>
            </a:r>
          </a:p>
          <a:p>
            <a:endParaRPr lang="en-US" dirty="0"/>
          </a:p>
          <a:p>
            <a:pPr marL="457200" indent="0">
              <a:buNone/>
            </a:pPr>
            <a:r>
              <a:rPr lang="en-US" dirty="0"/>
              <a:t>A good defender of the bond is a great asset to the judge and to the administration of justice.</a:t>
            </a:r>
          </a:p>
          <a:p>
            <a:pPr marL="457200" indent="0">
              <a:buNone/>
            </a:pPr>
            <a:r>
              <a:rPr lang="en-US" dirty="0"/>
              <a:t>If the defender discharges his office with diligence, competence, and thoroughness, not only will the examination of the cause be more complete, but the judge will also be more easily able to render a decision with a tranquil conscience.</a:t>
            </a:r>
          </a:p>
        </p:txBody>
      </p:sp>
    </p:spTree>
    <p:extLst>
      <p:ext uri="{BB962C8B-B14F-4D97-AF65-F5344CB8AC3E}">
        <p14:creationId xmlns:p14="http://schemas.microsoft.com/office/powerpoint/2010/main" val="42525875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Causes of Matrimonial Nullity versus Causes of Canonization</a:t>
            </a:r>
          </a:p>
        </p:txBody>
      </p:sp>
      <p:sp>
        <p:nvSpPr>
          <p:cNvPr id="3" name="Subtitle 2"/>
          <p:cNvSpPr>
            <a:spLocks noGrp="1"/>
          </p:cNvSpPr>
          <p:nvPr>
            <p:ph type="subTitle" idx="1"/>
          </p:nvPr>
        </p:nvSpPr>
        <p:spPr/>
        <p:txBody>
          <a:bodyPr/>
          <a:lstStyle/>
          <a:p>
            <a:r>
              <a:rPr lang="en-US" dirty="0"/>
              <a:t>Key similarities and differences</a:t>
            </a:r>
          </a:p>
          <a:p>
            <a:r>
              <a:rPr lang="en-US" dirty="0"/>
              <a:t>for tribunal members who may participate</a:t>
            </a:r>
          </a:p>
          <a:p>
            <a:r>
              <a:rPr lang="en-US" dirty="0"/>
              <a:t>in a Diocesan or Eparchial Inquiry</a:t>
            </a:r>
          </a:p>
        </p:txBody>
      </p:sp>
    </p:spTree>
    <p:extLst>
      <p:ext uri="{BB962C8B-B14F-4D97-AF65-F5344CB8AC3E}">
        <p14:creationId xmlns:p14="http://schemas.microsoft.com/office/powerpoint/2010/main" val="8603034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Applicable Legislation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1146497"/>
              </p:ext>
            </p:extLst>
          </p:nvPr>
        </p:nvGraphicFramePr>
        <p:xfrm>
          <a:off x="838200" y="1825625"/>
          <a:ext cx="10515600" cy="4145280"/>
        </p:xfrm>
        <a:graphic>
          <a:graphicData uri="http://schemas.openxmlformats.org/drawingml/2006/table">
            <a:tbl>
              <a:tblPr firstRow="1" bandRow="1">
                <a:tableStyleId>{F5AB1C69-6EDB-4FF4-983F-18BD219EF322}</a:tableStyleId>
              </a:tblPr>
              <a:tblGrid>
                <a:gridCol w="5330780">
                  <a:extLst>
                    <a:ext uri="{9D8B030D-6E8A-4147-A177-3AD203B41FA5}">
                      <a16:colId xmlns:a16="http://schemas.microsoft.com/office/drawing/2014/main" val="728609622"/>
                    </a:ext>
                  </a:extLst>
                </a:gridCol>
                <a:gridCol w="5184820">
                  <a:extLst>
                    <a:ext uri="{9D8B030D-6E8A-4147-A177-3AD203B41FA5}">
                      <a16:colId xmlns:a16="http://schemas.microsoft.com/office/drawing/2014/main" val="3379644217"/>
                    </a:ext>
                  </a:extLst>
                </a:gridCol>
              </a:tblGrid>
              <a:tr h="370840">
                <a:tc>
                  <a:txBody>
                    <a:bodyPr/>
                    <a:lstStyle/>
                    <a:p>
                      <a:pPr algn="ctr"/>
                      <a:r>
                        <a:rPr lang="en-US" sz="2600" dirty="0">
                          <a:solidFill>
                            <a:schemeClr val="accent4">
                              <a:lumMod val="75000"/>
                            </a:schemeClr>
                          </a:solidFill>
                        </a:rPr>
                        <a:t>Causes of Marriage</a:t>
                      </a:r>
                      <a:r>
                        <a:rPr lang="en-US" sz="2600" baseline="0" dirty="0">
                          <a:solidFill>
                            <a:schemeClr val="accent4">
                              <a:lumMod val="75000"/>
                            </a:schemeClr>
                          </a:solidFill>
                        </a:rPr>
                        <a:t> Nullity</a:t>
                      </a:r>
                      <a:endParaRPr lang="en-US" sz="2600" dirty="0">
                        <a:solidFill>
                          <a:schemeClr val="accent4">
                            <a:lumMod val="75000"/>
                          </a:schemeClr>
                        </a:solidFill>
                      </a:endParaRPr>
                    </a:p>
                  </a:txBody>
                  <a:tcPr>
                    <a:solidFill>
                      <a:schemeClr val="bg1">
                        <a:lumMod val="95000"/>
                      </a:schemeClr>
                    </a:solidFill>
                  </a:tcPr>
                </a:tc>
                <a:tc>
                  <a:txBody>
                    <a:bodyPr/>
                    <a:lstStyle/>
                    <a:p>
                      <a:pPr algn="ctr"/>
                      <a:r>
                        <a:rPr lang="en-US" sz="2600" dirty="0">
                          <a:solidFill>
                            <a:srgbClr val="FF0000"/>
                          </a:solidFill>
                        </a:rPr>
                        <a:t>Causes of Canonization</a:t>
                      </a:r>
                    </a:p>
                  </a:txBody>
                  <a:tcPr>
                    <a:solidFill>
                      <a:schemeClr val="bg1">
                        <a:lumMod val="95000"/>
                      </a:schemeClr>
                    </a:solidFill>
                  </a:tcPr>
                </a:tc>
                <a:extLst>
                  <a:ext uri="{0D108BD9-81ED-4DB2-BD59-A6C34878D82A}">
                    <a16:rowId xmlns:a16="http://schemas.microsoft.com/office/drawing/2014/main" val="28459805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1983 Code of Canon Law.</a:t>
                      </a:r>
                    </a:p>
                  </a:txBody>
                  <a:tcPr/>
                </a:tc>
                <a:tc>
                  <a:txBody>
                    <a:bodyPr/>
                    <a:lstStyle/>
                    <a:p>
                      <a:r>
                        <a:rPr lang="en-US" sz="2400" dirty="0"/>
                        <a:t>1983 Code of Canon Law, canon 1403.</a:t>
                      </a:r>
                    </a:p>
                  </a:txBody>
                  <a:tcPr/>
                </a:tc>
                <a:extLst>
                  <a:ext uri="{0D108BD9-81ED-4DB2-BD59-A6C34878D82A}">
                    <a16:rowId xmlns:a16="http://schemas.microsoft.com/office/drawing/2014/main" val="1850875667"/>
                  </a:ext>
                </a:extLst>
              </a:tr>
              <a:tr h="370840">
                <a:tc>
                  <a:txBody>
                    <a:bodyPr/>
                    <a:lstStyle/>
                    <a:p>
                      <a:r>
                        <a:rPr lang="en-US" sz="2400" dirty="0"/>
                        <a:t>Francis,</a:t>
                      </a:r>
                      <a:r>
                        <a:rPr lang="en-US" sz="2400" baseline="0" dirty="0"/>
                        <a:t> </a:t>
                      </a:r>
                      <a:r>
                        <a:rPr lang="en-US" sz="2400" dirty="0"/>
                        <a:t>Apostolic Letter Motu </a:t>
                      </a:r>
                      <a:r>
                        <a:rPr lang="en-US" sz="2400" dirty="0" err="1"/>
                        <a:t>Proprio</a:t>
                      </a:r>
                      <a:r>
                        <a:rPr lang="en-US" sz="2400" dirty="0"/>
                        <a:t> </a:t>
                      </a:r>
                      <a:r>
                        <a:rPr lang="en-US" sz="2400" i="1" dirty="0">
                          <a:latin typeface="Times New Roman" panose="02020603050405020304" pitchFamily="18" charset="0"/>
                          <a:cs typeface="Times New Roman" panose="02020603050405020304" pitchFamily="18" charset="0"/>
                        </a:rPr>
                        <a:t>Mitis Iudex Dominus </a:t>
                      </a:r>
                      <a:r>
                        <a:rPr lang="en-US" sz="2400" i="1" dirty="0" err="1">
                          <a:latin typeface="Times New Roman" panose="02020603050405020304" pitchFamily="18" charset="0"/>
                          <a:cs typeface="Times New Roman" panose="02020603050405020304" pitchFamily="18" charset="0"/>
                        </a:rPr>
                        <a:t>Iesus</a:t>
                      </a:r>
                      <a:r>
                        <a:rPr lang="en-US" sz="2400" dirty="0"/>
                        <a:t>, 2015.</a:t>
                      </a:r>
                    </a:p>
                  </a:txBody>
                  <a:tcPr/>
                </a:tc>
                <a:tc>
                  <a:txBody>
                    <a:bodyPr/>
                    <a:lstStyle/>
                    <a:p>
                      <a:r>
                        <a:rPr lang="en-US" sz="2400" kern="1200" dirty="0">
                          <a:solidFill>
                            <a:schemeClr val="dk1"/>
                          </a:solidFill>
                          <a:effectLst/>
                          <a:latin typeface="+mn-lt"/>
                          <a:ea typeface="+mn-ea"/>
                          <a:cs typeface="+mn-cs"/>
                        </a:rPr>
                        <a:t>John Paul II, Apostolic Constitution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Divinus</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Perfectionis</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Magister</a:t>
                      </a:r>
                      <a:r>
                        <a:rPr lang="en-US" sz="2400" i="0" kern="1200" dirty="0">
                          <a:solidFill>
                            <a:schemeClr val="dk1"/>
                          </a:solidFill>
                          <a:effectLst/>
                          <a:latin typeface="+mn-lt"/>
                          <a:ea typeface="+mn-ea"/>
                          <a:cs typeface="+mn-cs"/>
                        </a:rPr>
                        <a:t>,</a:t>
                      </a:r>
                      <a:r>
                        <a:rPr lang="en-US" sz="2400" i="0" kern="1200" baseline="0" dirty="0">
                          <a:solidFill>
                            <a:schemeClr val="dk1"/>
                          </a:solidFill>
                          <a:effectLst/>
                          <a:latin typeface="+mn-lt"/>
                          <a:ea typeface="+mn-ea"/>
                          <a:cs typeface="+mn-cs"/>
                        </a:rPr>
                        <a:t> 1983.</a:t>
                      </a:r>
                      <a:endParaRPr lang="en-US" sz="2400" dirty="0"/>
                    </a:p>
                  </a:txBody>
                  <a:tcPr/>
                </a:tc>
                <a:extLst>
                  <a:ext uri="{0D108BD9-81ED-4DB2-BD59-A6C34878D82A}">
                    <a16:rowId xmlns:a16="http://schemas.microsoft.com/office/drawing/2014/main" val="906083907"/>
                  </a:ext>
                </a:extLst>
              </a:tr>
              <a:tr h="370840">
                <a:tc>
                  <a:txBody>
                    <a:bodyPr/>
                    <a:lstStyle/>
                    <a:p>
                      <a:endParaRPr lang="en-US" sz="2400" dirty="0"/>
                    </a:p>
                  </a:txBody>
                  <a:tcPr/>
                </a:tc>
                <a:tc>
                  <a:txBody>
                    <a:bodyPr/>
                    <a:lstStyle/>
                    <a:p>
                      <a:r>
                        <a:rPr lang="en-US" sz="2400" kern="1200" dirty="0">
                          <a:solidFill>
                            <a:schemeClr val="dk1"/>
                          </a:solidFill>
                          <a:effectLst/>
                          <a:latin typeface="+mn-lt"/>
                          <a:ea typeface="+mn-ea"/>
                          <a:cs typeface="+mn-cs"/>
                        </a:rPr>
                        <a:t>Congregation of the Causes of Saints,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Normae</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Servandae</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Inquisitionibus</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ab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Episcopis</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Faciendis</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Causis</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Sanctorum</a:t>
                      </a:r>
                      <a:r>
                        <a:rPr lang="en-US" sz="2400" kern="1200" dirty="0">
                          <a:solidFill>
                            <a:schemeClr val="dk1"/>
                          </a:solidFill>
                          <a:effectLst/>
                          <a:latin typeface="+mn-lt"/>
                          <a:ea typeface="+mn-ea"/>
                          <a:cs typeface="+mn-cs"/>
                        </a:rPr>
                        <a:t>, 1983. </a:t>
                      </a:r>
                      <a:endParaRPr lang="en-US" sz="2400" dirty="0"/>
                    </a:p>
                  </a:txBody>
                  <a:tcPr/>
                </a:tc>
                <a:extLst>
                  <a:ext uri="{0D108BD9-81ED-4DB2-BD59-A6C34878D82A}">
                    <a16:rowId xmlns:a16="http://schemas.microsoft.com/office/drawing/2014/main" val="1241378028"/>
                  </a:ext>
                </a:extLst>
              </a:tr>
              <a:tr h="370840">
                <a:tc>
                  <a:txBody>
                    <a:bodyPr/>
                    <a:lstStyle/>
                    <a:p>
                      <a:r>
                        <a:rPr lang="en-US" sz="2400" kern="1200" dirty="0">
                          <a:solidFill>
                            <a:schemeClr val="dk1"/>
                          </a:solidFill>
                          <a:effectLst/>
                          <a:latin typeface="+mn-lt"/>
                          <a:ea typeface="+mn-ea"/>
                          <a:cs typeface="+mn-cs"/>
                        </a:rPr>
                        <a:t>Pontifical Council for Legislative Texts, Instruction </a:t>
                      </a:r>
                      <a:r>
                        <a:rPr lang="la-Latn" sz="2400" i="1" kern="1200" dirty="0">
                          <a:solidFill>
                            <a:schemeClr val="dk1"/>
                          </a:solidFill>
                          <a:effectLst/>
                          <a:latin typeface="Times New Roman" panose="02020603050405020304" pitchFamily="18" charset="0"/>
                          <a:ea typeface="+mn-ea"/>
                          <a:cs typeface="Times New Roman" panose="02020603050405020304" pitchFamily="18" charset="0"/>
                        </a:rPr>
                        <a:t>Dignitas Connubii</a:t>
                      </a:r>
                      <a:r>
                        <a:rPr lang="en-US" sz="2400" kern="1200" dirty="0">
                          <a:solidFill>
                            <a:schemeClr val="dk1"/>
                          </a:solidFill>
                          <a:effectLst/>
                          <a:latin typeface="+mn-lt"/>
                          <a:ea typeface="+mn-ea"/>
                          <a:cs typeface="+mn-cs"/>
                        </a:rPr>
                        <a:t>, 2005.</a:t>
                      </a:r>
                      <a:endParaRPr lang="en-US" sz="2400" dirty="0"/>
                    </a:p>
                  </a:txBody>
                  <a:tcPr/>
                </a:tc>
                <a:tc>
                  <a:txBody>
                    <a:bodyPr/>
                    <a:lstStyle/>
                    <a:p>
                      <a:r>
                        <a:rPr lang="en-US" sz="2400" kern="1200" dirty="0">
                          <a:solidFill>
                            <a:schemeClr val="dk1"/>
                          </a:solidFill>
                          <a:effectLst/>
                          <a:latin typeface="+mn-lt"/>
                          <a:ea typeface="+mn-ea"/>
                          <a:cs typeface="+mn-cs"/>
                        </a:rPr>
                        <a:t>Congregation of the Causes of Saints, Instruction </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Sanctorum Mater</a:t>
                      </a:r>
                      <a:r>
                        <a:rPr lang="en-US" sz="2400" i="1" kern="1200" dirty="0">
                          <a:solidFill>
                            <a:schemeClr val="dk1"/>
                          </a:solidFill>
                          <a:effectLst/>
                          <a:latin typeface="+mn-lt"/>
                          <a:ea typeface="+mn-ea"/>
                          <a:cs typeface="+mn-cs"/>
                        </a:rPr>
                        <a:t>, 2007.</a:t>
                      </a:r>
                      <a:endParaRPr lang="en-US" sz="2400" dirty="0"/>
                    </a:p>
                  </a:txBody>
                  <a:tcPr/>
                </a:tc>
                <a:extLst>
                  <a:ext uri="{0D108BD9-81ED-4DB2-BD59-A6C34878D82A}">
                    <a16:rowId xmlns:a16="http://schemas.microsoft.com/office/drawing/2014/main" val="98295641"/>
                  </a:ext>
                </a:extLst>
              </a:tr>
            </a:tbl>
          </a:graphicData>
        </a:graphic>
      </p:graphicFrame>
    </p:spTree>
    <p:extLst>
      <p:ext uri="{BB962C8B-B14F-4D97-AF65-F5344CB8AC3E}">
        <p14:creationId xmlns:p14="http://schemas.microsoft.com/office/powerpoint/2010/main" val="2583881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a:t>
            </a:r>
            <a:r>
              <a:rPr lang="en-US" i="1" dirty="0">
                <a:latin typeface="Times New Roman" panose="02020603050405020304" pitchFamily="18" charset="0"/>
                <a:cs typeface="Times New Roman" panose="02020603050405020304" pitchFamily="18" charset="0"/>
              </a:rPr>
              <a:t>actor </a:t>
            </a:r>
            <a:r>
              <a:rPr lang="en-US" i="1" dirty="0" err="1">
                <a:latin typeface="Times New Roman" panose="02020603050405020304" pitchFamily="18" charset="0"/>
                <a:cs typeface="Times New Roman" panose="02020603050405020304" pitchFamily="18" charset="0"/>
              </a:rPr>
              <a:t>causae</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A cause of marriage nullity</a:t>
            </a:r>
            <a:r>
              <a:rPr lang="en-US" dirty="0"/>
              <a:t> is initiated by a petitioner who is one of the spouses (or rarely the promoter of justice).</a:t>
            </a:r>
          </a:p>
          <a:p>
            <a:r>
              <a:rPr lang="en-US" dirty="0">
                <a:solidFill>
                  <a:srgbClr val="FF0000"/>
                </a:solidFill>
              </a:rPr>
              <a:t>A cause of canonization</a:t>
            </a:r>
            <a:r>
              <a:rPr lang="en-US" dirty="0"/>
              <a:t> is initiated by an </a:t>
            </a:r>
            <a:r>
              <a:rPr lang="en-US" i="1" dirty="0">
                <a:latin typeface="Times New Roman" panose="02020603050405020304" pitchFamily="18" charset="0"/>
                <a:cs typeface="Times New Roman" panose="02020603050405020304" pitchFamily="18" charset="0"/>
              </a:rPr>
              <a:t>actor</a:t>
            </a:r>
            <a:r>
              <a:rPr lang="en-US" dirty="0"/>
              <a:t> (petitioner) who may be a natural person but often is a </a:t>
            </a:r>
            <a:r>
              <a:rPr lang="en-US" dirty="0" err="1"/>
              <a:t>juridic</a:t>
            </a:r>
            <a:r>
              <a:rPr lang="en-US" dirty="0"/>
              <a:t> person.</a:t>
            </a:r>
          </a:p>
          <a:p>
            <a:r>
              <a:rPr lang="en-US" dirty="0"/>
              <a:t>The </a:t>
            </a:r>
            <a:r>
              <a:rPr lang="en-US" i="1" dirty="0">
                <a:latin typeface="Times New Roman" panose="02020603050405020304" pitchFamily="18" charset="0"/>
                <a:cs typeface="Times New Roman" panose="02020603050405020304" pitchFamily="18" charset="0"/>
              </a:rPr>
              <a:t>actor</a:t>
            </a:r>
            <a:r>
              <a:rPr lang="en-US" dirty="0"/>
              <a:t> is often an association of the faithful (e.g. a guild or foundation).  For a religious, the religious order is often the </a:t>
            </a:r>
            <a:r>
              <a:rPr lang="en-US" i="1" dirty="0">
                <a:latin typeface="Times New Roman" panose="02020603050405020304" pitchFamily="18" charset="0"/>
                <a:cs typeface="Times New Roman" panose="02020603050405020304" pitchFamily="18" charset="0"/>
              </a:rPr>
              <a:t>actor</a:t>
            </a:r>
            <a:r>
              <a:rPr lang="en-US" dirty="0"/>
              <a:t>.  For a cleric, a parish or diocese could be the </a:t>
            </a:r>
            <a:r>
              <a:rPr lang="en-US" i="1" dirty="0">
                <a:latin typeface="Times New Roman" panose="02020603050405020304" pitchFamily="18" charset="0"/>
                <a:cs typeface="Times New Roman" panose="02020603050405020304" pitchFamily="18" charset="0"/>
              </a:rPr>
              <a:t>actor</a:t>
            </a:r>
            <a:r>
              <a:rPr lang="en-US" dirty="0"/>
              <a:t>.</a:t>
            </a:r>
          </a:p>
          <a:p>
            <a:r>
              <a:rPr lang="en-US" dirty="0"/>
              <a:t>It is permitted that the diocesan bishop, competent to instruct the cause, may also serve as the </a:t>
            </a:r>
            <a:r>
              <a:rPr lang="en-US" i="1" dirty="0">
                <a:latin typeface="Times New Roman" panose="02020603050405020304" pitchFamily="18" charset="0"/>
                <a:cs typeface="Times New Roman" panose="02020603050405020304" pitchFamily="18" charset="0"/>
              </a:rPr>
              <a:t>actor </a:t>
            </a:r>
            <a:r>
              <a:rPr lang="en-US" i="1" dirty="0" err="1">
                <a:latin typeface="Times New Roman" panose="02020603050405020304" pitchFamily="18" charset="0"/>
                <a:cs typeface="Times New Roman" panose="02020603050405020304" pitchFamily="18" charset="0"/>
              </a:rPr>
              <a:t>causae</a:t>
            </a:r>
            <a:r>
              <a:rPr lang="en-US" dirty="0"/>
              <a:t>.</a:t>
            </a:r>
          </a:p>
        </p:txBody>
      </p:sp>
    </p:spTree>
    <p:extLst>
      <p:ext uri="{BB962C8B-B14F-4D97-AF65-F5344CB8AC3E}">
        <p14:creationId xmlns:p14="http://schemas.microsoft.com/office/powerpoint/2010/main" val="50980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Roman Law</a:t>
            </a:r>
            <a:br>
              <a:rPr lang="en-US" dirty="0"/>
            </a:br>
            <a:r>
              <a:rPr lang="en-US" dirty="0"/>
              <a:t>Historical Developments</a:t>
            </a:r>
          </a:p>
        </p:txBody>
      </p:sp>
      <p:sp>
        <p:nvSpPr>
          <p:cNvPr id="3" name="Content Placeholder 2"/>
          <p:cNvSpPr>
            <a:spLocks noGrp="1"/>
          </p:cNvSpPr>
          <p:nvPr>
            <p:ph idx="1"/>
          </p:nvPr>
        </p:nvSpPr>
        <p:spPr/>
        <p:txBody>
          <a:bodyPr>
            <a:normAutofit lnSpcReduction="10000"/>
          </a:bodyPr>
          <a:lstStyle/>
          <a:p>
            <a:r>
              <a:rPr lang="en-US" dirty="0"/>
              <a:t>In early Christianity, accusations were too easy to bring and could be used to harass Bishops.</a:t>
            </a:r>
          </a:p>
          <a:p>
            <a:r>
              <a:rPr lang="en-US" dirty="0"/>
              <a:t>Constantinople I (381) instituted the «</a:t>
            </a:r>
            <a:r>
              <a:rPr lang="en-US" i="1" dirty="0">
                <a:latin typeface="Times New Roman" panose="02020603050405020304" pitchFamily="18" charset="0"/>
                <a:cs typeface="Times New Roman" panose="02020603050405020304" pitchFamily="18" charset="0"/>
              </a:rPr>
              <a:t>poena talionis</a:t>
            </a:r>
            <a:r>
              <a:rPr lang="en-US" dirty="0"/>
              <a:t>», binding the </a:t>
            </a:r>
            <a:r>
              <a:rPr lang="en-US" i="1" dirty="0">
                <a:latin typeface="Times New Roman" panose="02020603050405020304" pitchFamily="18" charset="0"/>
                <a:cs typeface="Times New Roman" panose="02020603050405020304" pitchFamily="18" charset="0"/>
              </a:rPr>
              <a:t>actor</a:t>
            </a:r>
            <a:r>
              <a:rPr lang="en-US" dirty="0"/>
              <a:t> to pay the </a:t>
            </a:r>
            <a:r>
              <a:rPr lang="en-US" i="1" dirty="0">
                <a:latin typeface="Times New Roman" panose="02020603050405020304" pitchFamily="18" charset="0"/>
                <a:cs typeface="Times New Roman" panose="02020603050405020304" pitchFamily="18" charset="0"/>
              </a:rPr>
              <a:t>poena</a:t>
            </a:r>
            <a:r>
              <a:rPr lang="en-US" dirty="0"/>
              <a:t> if the accusation against the </a:t>
            </a:r>
            <a:r>
              <a:rPr lang="en-US" i="1" dirty="0">
                <a:latin typeface="Times New Roman" panose="02020603050405020304" pitchFamily="18" charset="0"/>
                <a:cs typeface="Times New Roman" panose="02020603050405020304" pitchFamily="18" charset="0"/>
              </a:rPr>
              <a:t>reus</a:t>
            </a:r>
            <a:r>
              <a:rPr lang="en-US" dirty="0"/>
              <a:t> was not proven.</a:t>
            </a:r>
          </a:p>
          <a:p>
            <a:r>
              <a:rPr lang="en-US" dirty="0"/>
              <a:t>Consequently, accusations became too difficult to bring, especially against powerful persons.</a:t>
            </a:r>
          </a:p>
          <a:p>
            <a:r>
              <a:rPr lang="en-US" dirty="0"/>
              <a:t>In the 9</a:t>
            </a:r>
            <a:r>
              <a:rPr lang="en-US" baseline="30000" dirty="0"/>
              <a:t>th</a:t>
            </a:r>
            <a:r>
              <a:rPr lang="en-US" dirty="0"/>
              <a:t> Century, the </a:t>
            </a:r>
            <a:r>
              <a:rPr lang="en-US" i="1" dirty="0">
                <a:latin typeface="Times New Roman" panose="02020603050405020304" pitchFamily="18" charset="0"/>
                <a:cs typeface="Times New Roman" panose="02020603050405020304" pitchFamily="18" charset="0"/>
              </a:rPr>
              <a:t>via denuntiationis</a:t>
            </a:r>
            <a:r>
              <a:rPr lang="en-US" dirty="0"/>
              <a:t> was introduced, by which criminal conduct to be denounced to an ecclesiastical authority.</a:t>
            </a:r>
          </a:p>
          <a:p>
            <a:r>
              <a:rPr lang="en-US" dirty="0"/>
              <a:t>Still, some crimes went unpunished.</a:t>
            </a:r>
          </a:p>
        </p:txBody>
      </p:sp>
    </p:spTree>
    <p:extLst>
      <p:ext uri="{BB962C8B-B14F-4D97-AF65-F5344CB8AC3E}">
        <p14:creationId xmlns:p14="http://schemas.microsoft.com/office/powerpoint/2010/main" val="34863005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a:t>
            </a:r>
            <a:r>
              <a:rPr lang="en-US" i="1" dirty="0">
                <a:latin typeface="Times New Roman" panose="02020603050405020304" pitchFamily="18" charset="0"/>
                <a:cs typeface="Times New Roman" panose="02020603050405020304" pitchFamily="18" charset="0"/>
              </a:rPr>
              <a:t>actor </a:t>
            </a:r>
            <a:r>
              <a:rPr lang="en-US" i="1" dirty="0" err="1">
                <a:latin typeface="Times New Roman" panose="02020603050405020304" pitchFamily="18" charset="0"/>
                <a:cs typeface="Times New Roman" panose="02020603050405020304" pitchFamily="18" charset="0"/>
              </a:rPr>
              <a:t>causae</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a:solidFill>
                  <a:srgbClr val="FF0000"/>
                </a:solidFill>
              </a:rPr>
              <a:t>In a cause of canonization</a:t>
            </a:r>
            <a:r>
              <a:rPr lang="en-US" dirty="0"/>
              <a:t>, The </a:t>
            </a:r>
            <a:r>
              <a:rPr lang="en-US" i="1" dirty="0">
                <a:latin typeface="Times New Roman" panose="02020603050405020304" pitchFamily="18" charset="0"/>
                <a:cs typeface="Times New Roman" panose="02020603050405020304" pitchFamily="18" charset="0"/>
              </a:rPr>
              <a:t>actor</a:t>
            </a:r>
            <a:r>
              <a:rPr lang="en-US" dirty="0"/>
              <a:t> is responsible:</a:t>
            </a:r>
          </a:p>
          <a:p>
            <a:r>
              <a:rPr lang="en-US" dirty="0"/>
              <a:t>for promoting the cause</a:t>
            </a:r>
          </a:p>
          <a:p>
            <a:r>
              <a:rPr lang="en-US" dirty="0"/>
              <a:t>for paying the legitimate expenses of the cause, and</a:t>
            </a:r>
          </a:p>
          <a:p>
            <a:r>
              <a:rPr lang="en-US" dirty="0"/>
              <a:t>for nominating the postulator.</a:t>
            </a:r>
          </a:p>
          <a:p>
            <a:pPr marL="0" indent="0">
              <a:buNone/>
            </a:pPr>
            <a:r>
              <a:rPr lang="en-US" dirty="0"/>
              <a:t>A natural person may not be able to do this, since the time required to pursue a cause may last more than one lifetime.</a:t>
            </a:r>
          </a:p>
        </p:txBody>
      </p:sp>
    </p:spTree>
    <p:extLst>
      <p:ext uri="{BB962C8B-B14F-4D97-AF65-F5344CB8AC3E}">
        <p14:creationId xmlns:p14="http://schemas.microsoft.com/office/powerpoint/2010/main" val="28405438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Postulator</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petitioner may have the assistance of an advocate and/or a procurator.</a:t>
            </a:r>
          </a:p>
          <a:p>
            <a:r>
              <a:rPr lang="en-US" dirty="0">
                <a:solidFill>
                  <a:srgbClr val="FF0000"/>
                </a:solidFill>
              </a:rPr>
              <a:t>In a cause of canonization</a:t>
            </a:r>
            <a:r>
              <a:rPr lang="en-US" dirty="0"/>
              <a:t>, the </a:t>
            </a:r>
            <a:r>
              <a:rPr lang="en-US" i="1" dirty="0">
                <a:latin typeface="Times New Roman" panose="02020603050405020304" pitchFamily="18" charset="0"/>
                <a:cs typeface="Times New Roman" panose="02020603050405020304" pitchFamily="18" charset="0"/>
              </a:rPr>
              <a:t>actor</a:t>
            </a:r>
            <a:r>
              <a:rPr lang="en-US" dirty="0"/>
              <a:t> must have the assistance of a qualified postulator who is the </a:t>
            </a:r>
            <a:r>
              <a:rPr lang="en-US" dirty="0" err="1"/>
              <a:t>juridic</a:t>
            </a:r>
            <a:r>
              <a:rPr lang="en-US" dirty="0"/>
              <a:t> representative of the </a:t>
            </a:r>
            <a:r>
              <a:rPr lang="en-US" i="1" dirty="0">
                <a:latin typeface="Times New Roman" panose="02020603050405020304" pitchFamily="18" charset="0"/>
                <a:cs typeface="Times New Roman" panose="02020603050405020304" pitchFamily="18" charset="0"/>
              </a:rPr>
              <a:t>actor</a:t>
            </a:r>
            <a:r>
              <a:rPr lang="en-US" dirty="0"/>
              <a:t> during the process.</a:t>
            </a:r>
          </a:p>
          <a:p>
            <a:r>
              <a:rPr lang="en-US" dirty="0"/>
              <a:t>Postulators should be expert in history, theology, and canon law.</a:t>
            </a:r>
          </a:p>
          <a:p>
            <a:r>
              <a:rPr lang="en-US" dirty="0"/>
              <a:t>The first duty of the postulator is to present a </a:t>
            </a:r>
            <a:r>
              <a:rPr lang="en-US" i="1" dirty="0">
                <a:latin typeface="Times New Roman" panose="02020603050405020304" pitchFamily="18" charset="0"/>
                <a:cs typeface="Times New Roman" panose="02020603050405020304" pitchFamily="18" charset="0"/>
              </a:rPr>
              <a:t>libellus</a:t>
            </a:r>
            <a:r>
              <a:rPr lang="en-US" dirty="0"/>
              <a:t> to the competent bishop.  He or she must attach the published writings of the servant of God, a brief biography, and a list of potential witnesses.</a:t>
            </a:r>
          </a:p>
        </p:txBody>
      </p:sp>
    </p:spTree>
    <p:extLst>
      <p:ext uri="{BB962C8B-B14F-4D97-AF65-F5344CB8AC3E}">
        <p14:creationId xmlns:p14="http://schemas.microsoft.com/office/powerpoint/2010/main" val="24675932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Competent Bishop</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a:t>
            </a:r>
            <a:r>
              <a:rPr lang="en-US" i="1" dirty="0">
                <a:latin typeface="Times New Roman" panose="02020603050405020304" pitchFamily="18" charset="0"/>
                <a:cs typeface="Times New Roman" panose="02020603050405020304" pitchFamily="18" charset="0"/>
              </a:rPr>
              <a:t>libellus</a:t>
            </a:r>
            <a:r>
              <a:rPr lang="en-US" dirty="0"/>
              <a:t> must be submitted to a competent tribunal.</a:t>
            </a:r>
          </a:p>
          <a:p>
            <a:r>
              <a:rPr lang="en-US" dirty="0"/>
              <a:t>Multiple tribunals may be competent based on the place of marriage, the domicile of the petitioner and respondent, and the location of the most proofs.</a:t>
            </a:r>
          </a:p>
          <a:p>
            <a:r>
              <a:rPr lang="en-US" dirty="0">
                <a:solidFill>
                  <a:srgbClr val="FF0000"/>
                </a:solidFill>
              </a:rPr>
              <a:t>In a cause of canonization</a:t>
            </a:r>
            <a:r>
              <a:rPr lang="en-US" dirty="0"/>
              <a:t>, the </a:t>
            </a:r>
            <a:r>
              <a:rPr lang="en-US" i="1" dirty="0">
                <a:latin typeface="Times New Roman" panose="02020603050405020304" pitchFamily="18" charset="0"/>
                <a:cs typeface="Times New Roman" panose="02020603050405020304" pitchFamily="18" charset="0"/>
              </a:rPr>
              <a:t>libellus</a:t>
            </a:r>
            <a:r>
              <a:rPr lang="en-US" dirty="0"/>
              <a:t> must be submitted by the postulator to the competent bishop.</a:t>
            </a:r>
          </a:p>
          <a:p>
            <a:r>
              <a:rPr lang="en-US" dirty="0"/>
              <a:t>Only the bishop of the place where the servant of God died is competent (or where the miracle occurred).</a:t>
            </a:r>
          </a:p>
        </p:txBody>
      </p:sp>
    </p:spTree>
    <p:extLst>
      <p:ext uri="{BB962C8B-B14F-4D97-AF65-F5344CB8AC3E}">
        <p14:creationId xmlns:p14="http://schemas.microsoft.com/office/powerpoint/2010/main" val="25057286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Competent Bishop</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competence can also be extended to another tribunal by the </a:t>
            </a:r>
            <a:r>
              <a:rPr lang="en-US" dirty="0" err="1"/>
              <a:t>Signatura</a:t>
            </a:r>
            <a:r>
              <a:rPr lang="en-US" dirty="0"/>
              <a:t>.</a:t>
            </a:r>
          </a:p>
          <a:p>
            <a:r>
              <a:rPr lang="en-US" dirty="0">
                <a:solidFill>
                  <a:srgbClr val="FF0000"/>
                </a:solidFill>
              </a:rPr>
              <a:t>In a cause of canonization</a:t>
            </a:r>
            <a:r>
              <a:rPr lang="en-US" dirty="0"/>
              <a:t>, competence can be transferred to another bishop only by the Congregation of the Causes of Saints and only with the consent of the bishop competent </a:t>
            </a:r>
            <a:r>
              <a:rPr lang="en-US" i="1" dirty="0">
                <a:latin typeface="Times New Roman" panose="02020603050405020304" pitchFamily="18" charset="0"/>
                <a:cs typeface="Times New Roman" panose="02020603050405020304" pitchFamily="18" charset="0"/>
              </a:rPr>
              <a:t>de </a:t>
            </a:r>
            <a:r>
              <a:rPr lang="en-US" i="1" dirty="0" err="1">
                <a:latin typeface="Times New Roman" panose="02020603050405020304" pitchFamily="18" charset="0"/>
                <a:cs typeface="Times New Roman" panose="02020603050405020304" pitchFamily="18" charset="0"/>
              </a:rPr>
              <a:t>iure</a:t>
            </a:r>
            <a:r>
              <a:rPr lang="en-US" dirty="0"/>
              <a:t>.</a:t>
            </a:r>
          </a:p>
        </p:txBody>
      </p:sp>
    </p:spTree>
    <p:extLst>
      <p:ext uri="{BB962C8B-B14F-4D97-AF65-F5344CB8AC3E}">
        <p14:creationId xmlns:p14="http://schemas.microsoft.com/office/powerpoint/2010/main" val="8825568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a:t>
            </a:r>
            <a:r>
              <a:rPr lang="en-US" i="1" dirty="0">
                <a:latin typeface="Times New Roman" panose="02020603050405020304" pitchFamily="18" charset="0"/>
                <a:cs typeface="Times New Roman" panose="02020603050405020304" pitchFamily="18" charset="0"/>
              </a:rPr>
              <a:t>Libellus</a:t>
            </a: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petitioner has a right to a hearing.  The </a:t>
            </a:r>
            <a:r>
              <a:rPr lang="en-US" i="1" dirty="0">
                <a:latin typeface="Times New Roman" panose="02020603050405020304" pitchFamily="18" charset="0"/>
                <a:cs typeface="Times New Roman" panose="02020603050405020304" pitchFamily="18" charset="0"/>
              </a:rPr>
              <a:t>libellus</a:t>
            </a:r>
            <a:r>
              <a:rPr lang="en-US" dirty="0"/>
              <a:t> cannot be rejected except for those reasons established in law (CIC 1983, c. 1505).</a:t>
            </a:r>
          </a:p>
          <a:p>
            <a:r>
              <a:rPr lang="en-US" dirty="0">
                <a:solidFill>
                  <a:srgbClr val="FF0000"/>
                </a:solidFill>
              </a:rPr>
              <a:t>In a cause of canonization</a:t>
            </a:r>
            <a:r>
              <a:rPr lang="en-US" dirty="0"/>
              <a:t>, there is no right to canonization.  The competent bishop can reject the </a:t>
            </a:r>
            <a:r>
              <a:rPr lang="en-US" i="1" dirty="0">
                <a:latin typeface="Times New Roman" panose="02020603050405020304" pitchFamily="18" charset="0"/>
                <a:cs typeface="Times New Roman" panose="02020603050405020304" pitchFamily="18" charset="0"/>
              </a:rPr>
              <a:t>libellus</a:t>
            </a:r>
            <a:r>
              <a:rPr lang="en-US" dirty="0"/>
              <a:t> if it does not appear that there is a sufficient foundation to proceed.</a:t>
            </a:r>
          </a:p>
          <a:p>
            <a:r>
              <a:rPr lang="en-US" dirty="0"/>
              <a:t>The principle reason for rejecting a </a:t>
            </a:r>
            <a:r>
              <a:rPr lang="en-US" i="1" dirty="0">
                <a:latin typeface="Times New Roman" panose="02020603050405020304" pitchFamily="18" charset="0"/>
                <a:cs typeface="Times New Roman" panose="02020603050405020304" pitchFamily="18" charset="0"/>
              </a:rPr>
              <a:t>libellus</a:t>
            </a:r>
            <a:r>
              <a:rPr lang="en-US" dirty="0"/>
              <a:t> is that there does not appear to be a sufficient widespread reputation for holiness, intercessory power or martyrdom.</a:t>
            </a:r>
          </a:p>
        </p:txBody>
      </p:sp>
    </p:spTree>
    <p:extLst>
      <p:ext uri="{BB962C8B-B14F-4D97-AF65-F5344CB8AC3E}">
        <p14:creationId xmlns:p14="http://schemas.microsoft.com/office/powerpoint/2010/main" val="35022013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Preliminary Consultation</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tribunal fixes its claim of competence by citing the respondent, who is thereby notified about the introduction of the Cause.</a:t>
            </a:r>
          </a:p>
          <a:p>
            <a:r>
              <a:rPr lang="en-US" dirty="0">
                <a:solidFill>
                  <a:srgbClr val="FF0000"/>
                </a:solidFill>
              </a:rPr>
              <a:t>In a cause of canonization</a:t>
            </a:r>
            <a:r>
              <a:rPr lang="en-US" dirty="0"/>
              <a:t>, there is no citation of a respondent.  However, the competent bishop must notify the following:</a:t>
            </a:r>
          </a:p>
          <a:p>
            <a:pPr marL="457200"/>
            <a:r>
              <a:rPr lang="en-US" dirty="0"/>
              <a:t>The faithful through the publication of the edict.</a:t>
            </a:r>
          </a:p>
          <a:p>
            <a:pPr marL="457200"/>
            <a:r>
              <a:rPr lang="en-US" dirty="0"/>
              <a:t>The Conference of Bishops, who are asked to give their opinion regarding the opportuneness of the cause.</a:t>
            </a:r>
          </a:p>
          <a:p>
            <a:pPr marL="457200"/>
            <a:r>
              <a:rPr lang="en-US" dirty="0"/>
              <a:t>The Holy See by requesting the </a:t>
            </a:r>
            <a:r>
              <a:rPr lang="en-US" i="1" dirty="0">
                <a:latin typeface="Times New Roman" panose="02020603050405020304" pitchFamily="18" charset="0"/>
                <a:cs typeface="Times New Roman" panose="02020603050405020304" pitchFamily="18" charset="0"/>
              </a:rPr>
              <a:t>nihil </a:t>
            </a:r>
            <a:r>
              <a:rPr lang="en-US" i="1" dirty="0" err="1">
                <a:latin typeface="Times New Roman" panose="02020603050405020304" pitchFamily="18" charset="0"/>
                <a:cs typeface="Times New Roman" panose="02020603050405020304" pitchFamily="18" charset="0"/>
              </a:rPr>
              <a:t>obstat</a:t>
            </a:r>
            <a:r>
              <a:rPr lang="en-US" dirty="0"/>
              <a:t>.</a:t>
            </a:r>
          </a:p>
        </p:txBody>
      </p:sp>
    </p:spTree>
    <p:extLst>
      <p:ext uri="{BB962C8B-B14F-4D97-AF65-F5344CB8AC3E}">
        <p14:creationId xmlns:p14="http://schemas.microsoft.com/office/powerpoint/2010/main" val="14431467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Theological Censors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experts can be appointed.</a:t>
            </a:r>
          </a:p>
          <a:p>
            <a:r>
              <a:rPr lang="en-US" dirty="0">
                <a:solidFill>
                  <a:srgbClr val="FF0000"/>
                </a:solidFill>
              </a:rPr>
              <a:t>In a cause of canonization</a:t>
            </a:r>
            <a:r>
              <a:rPr lang="en-US" dirty="0"/>
              <a:t>, two theological censors must be appointed to examine the published writings of the servant of God regarding faith and morals.  They may also examine unpublished writings.</a:t>
            </a:r>
          </a:p>
          <a:p>
            <a:r>
              <a:rPr lang="en-US" dirty="0"/>
              <a:t>There are to be unknown to each other, offering independent opinions.</a:t>
            </a:r>
          </a:p>
          <a:p>
            <a:r>
              <a:rPr lang="en-US" dirty="0"/>
              <a:t>They serve to demonstrate that the writings of the servant of God do not constitute an obstacle to canonization.</a:t>
            </a:r>
          </a:p>
        </p:txBody>
      </p:sp>
    </p:spTree>
    <p:extLst>
      <p:ext uri="{BB962C8B-B14F-4D97-AF65-F5344CB8AC3E}">
        <p14:creationId xmlns:p14="http://schemas.microsoft.com/office/powerpoint/2010/main" val="3457324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Historical Commission</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documentary proofs can be gathered.</a:t>
            </a:r>
          </a:p>
          <a:p>
            <a:r>
              <a:rPr lang="en-US" dirty="0">
                <a:solidFill>
                  <a:srgbClr val="FF0000"/>
                </a:solidFill>
              </a:rPr>
              <a:t>In a cause of canonization</a:t>
            </a:r>
            <a:r>
              <a:rPr lang="en-US" dirty="0"/>
              <a:t>, a commission of at least three historical experts must be appointed to gather all documentary evidence that may relate to the servant of God.</a:t>
            </a:r>
          </a:p>
          <a:p>
            <a:r>
              <a:rPr lang="en-US" dirty="0"/>
              <a:t>They prepare a historical report in which they comment on the thoroughness of the research and the authenticity of the documents.  They often include a brief biography and comments on the significance of the documents uncovered.</a:t>
            </a:r>
          </a:p>
          <a:p>
            <a:r>
              <a:rPr lang="en-US" dirty="0"/>
              <a:t>The experts must be called to testify about the work they have done.</a:t>
            </a:r>
          </a:p>
        </p:txBody>
      </p:sp>
    </p:spTree>
    <p:extLst>
      <p:ext uri="{BB962C8B-B14F-4D97-AF65-F5344CB8AC3E}">
        <p14:creationId xmlns:p14="http://schemas.microsoft.com/office/powerpoint/2010/main" val="35759141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Members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Tribunal is composed of three judges or a single judge, and a defender of the bond and a notary.</a:t>
            </a:r>
          </a:p>
          <a:p>
            <a:r>
              <a:rPr lang="en-US" dirty="0"/>
              <a:t>The judges and defender must possess a degree in canon law.  The defender and some judges may be lay persons.</a:t>
            </a:r>
          </a:p>
          <a:p>
            <a:r>
              <a:rPr lang="en-US" dirty="0">
                <a:solidFill>
                  <a:srgbClr val="FF0000"/>
                </a:solidFill>
              </a:rPr>
              <a:t>In a cause of canonization</a:t>
            </a:r>
            <a:r>
              <a:rPr lang="en-US" dirty="0"/>
              <a:t>, the Tribunal is composed of an episcopal delegate (like a judge instructor), a promoter of justice and a notary.</a:t>
            </a:r>
          </a:p>
          <a:p>
            <a:r>
              <a:rPr lang="en-US" dirty="0"/>
              <a:t>The episcopal delegate and promoter of justice must be competent in theology, canon law, and history.  The episcopal delegate and promoter of justice must be priests.</a:t>
            </a:r>
          </a:p>
        </p:txBody>
      </p:sp>
    </p:spTree>
    <p:extLst>
      <p:ext uri="{BB962C8B-B14F-4D97-AF65-F5344CB8AC3E}">
        <p14:creationId xmlns:p14="http://schemas.microsoft.com/office/powerpoint/2010/main" val="22140703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Tribunal of Inquiry</a:t>
            </a:r>
            <a:br>
              <a:rPr lang="en-US" dirty="0"/>
            </a:br>
            <a:r>
              <a:rPr lang="en-US" dirty="0"/>
              <a:t>The Promoter of Justice</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defender of the bond is bound by office to argue against nullity and in favor of the bond.</a:t>
            </a:r>
          </a:p>
          <a:p>
            <a:r>
              <a:rPr lang="en-US" dirty="0">
                <a:solidFill>
                  <a:srgbClr val="FF0000"/>
                </a:solidFill>
              </a:rPr>
              <a:t>In a cause of canonization</a:t>
            </a:r>
            <a:r>
              <a:rPr lang="en-US" dirty="0"/>
              <a:t>, the promoter of justice is bound by office to safeguard the observance of the law and the search for truth.</a:t>
            </a:r>
          </a:p>
          <a:p>
            <a:r>
              <a:rPr lang="en-US" dirty="0"/>
              <a:t>It is laudable to consider the promoter of justice as an opponent of the postulator.  As such, he should not fail to raise any arguments that work against the canonization of the servant of God.</a:t>
            </a:r>
          </a:p>
        </p:txBody>
      </p:sp>
    </p:spTree>
    <p:extLst>
      <p:ext uri="{BB962C8B-B14F-4D97-AF65-F5344CB8AC3E}">
        <p14:creationId xmlns:p14="http://schemas.microsoft.com/office/powerpoint/2010/main" val="2195524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Roman Law</a:t>
            </a:r>
            <a:br>
              <a:rPr lang="en-US" dirty="0"/>
            </a:br>
            <a:r>
              <a:rPr lang="en-US" dirty="0"/>
              <a:t>The Inquisitorial System</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Innocent III introduced a reform described in three letters:</a:t>
            </a:r>
          </a:p>
          <a:p>
            <a:r>
              <a:rPr lang="en-US" dirty="0"/>
              <a:t>On September 22, 1198, he entrusted the investigation (</a:t>
            </a:r>
            <a:r>
              <a:rPr lang="en-US" i="1" dirty="0">
                <a:latin typeface="Times New Roman" panose="02020603050405020304" pitchFamily="18" charset="0"/>
                <a:cs typeface="Times New Roman" panose="02020603050405020304" pitchFamily="18" charset="0"/>
              </a:rPr>
              <a:t>inquisitio</a:t>
            </a:r>
            <a:r>
              <a:rPr lang="en-US" dirty="0"/>
              <a:t>) of a case of simony to the Archbishop of Milan </a:t>
            </a:r>
            <a:r>
              <a:rPr lang="en-US" i="1" dirty="0">
                <a:latin typeface="Times New Roman" panose="02020603050405020304" pitchFamily="18" charset="0"/>
                <a:cs typeface="Times New Roman" panose="02020603050405020304" pitchFamily="18" charset="0"/>
              </a:rPr>
              <a:t>ex officio</a:t>
            </a:r>
            <a:r>
              <a:rPr lang="en-US" dirty="0"/>
              <a:t>, even without an accuser who would come forward </a:t>
            </a:r>
            <a:r>
              <a:rPr lang="en-US" dirty="0">
                <a:solidFill>
                  <a:schemeClr val="bg1">
                    <a:lumMod val="50000"/>
                  </a:schemeClr>
                </a:solidFill>
              </a:rPr>
              <a:t>(X 3.12.1)</a:t>
            </a:r>
            <a:r>
              <a:rPr lang="en-US" dirty="0"/>
              <a:t>.</a:t>
            </a:r>
          </a:p>
          <a:p>
            <a:r>
              <a:rPr lang="en-US" dirty="0"/>
              <a:t>On May 5, 1199, he asked the Archbishop of Sens to investigate </a:t>
            </a:r>
            <a:r>
              <a:rPr lang="en-US" i="1" dirty="0">
                <a:latin typeface="Times New Roman" panose="02020603050405020304" pitchFamily="18" charset="0"/>
                <a:cs typeface="Times New Roman" panose="02020603050405020304" pitchFamily="18" charset="0"/>
              </a:rPr>
              <a:t>ex officio </a:t>
            </a:r>
            <a:r>
              <a:rPr lang="en-US" dirty="0"/>
              <a:t>the case of a notorious heretic, citing the widespread reputation (</a:t>
            </a:r>
            <a:r>
              <a:rPr lang="en-US" i="1" dirty="0">
                <a:latin typeface="Times New Roman" panose="02020603050405020304" pitchFamily="18" charset="0"/>
                <a:cs typeface="Times New Roman" panose="02020603050405020304" pitchFamily="18" charset="0"/>
              </a:rPr>
              <a:t>fama</a:t>
            </a:r>
            <a:r>
              <a:rPr lang="en-US" dirty="0"/>
              <a:t>) of heresy and danger of scandal </a:t>
            </a:r>
            <a:r>
              <a:rPr lang="en-US" dirty="0">
                <a:solidFill>
                  <a:schemeClr val="bg1">
                    <a:lumMod val="50000"/>
                  </a:schemeClr>
                </a:solidFill>
              </a:rPr>
              <a:t>(X 5.34.10)</a:t>
            </a:r>
            <a:r>
              <a:rPr lang="en-US" dirty="0"/>
              <a:t>.</a:t>
            </a:r>
          </a:p>
          <a:p>
            <a:r>
              <a:rPr lang="en-US" dirty="0"/>
              <a:t>On December 2, 1199, he wrote to teachers of canon law, pronouncing it licit to initiate a process when the criminal conduct of a cleric «reaches the ears of the prelate.»  It was not that the prelate was both accuser and judge, but rather that «demanded by reputation or denounced by outcry, he carries out what is proper to his office» </a:t>
            </a:r>
            <a:r>
              <a:rPr lang="en-US" dirty="0">
                <a:solidFill>
                  <a:schemeClr val="bg1">
                    <a:lumMod val="50000"/>
                  </a:schemeClr>
                </a:solidFill>
              </a:rPr>
              <a:t>(X 5.3.31)</a:t>
            </a:r>
            <a:r>
              <a:rPr lang="en-US" dirty="0"/>
              <a:t>.</a:t>
            </a:r>
          </a:p>
        </p:txBody>
      </p:sp>
    </p:spTree>
    <p:extLst>
      <p:ext uri="{BB962C8B-B14F-4D97-AF65-F5344CB8AC3E}">
        <p14:creationId xmlns:p14="http://schemas.microsoft.com/office/powerpoint/2010/main" val="14395416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Oaths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Tribunal officials must take an oath to faithful fulfill their duties when first appointed.  Witnesses also take oaths.</a:t>
            </a:r>
          </a:p>
          <a:p>
            <a:r>
              <a:rPr lang="en-US" dirty="0">
                <a:solidFill>
                  <a:srgbClr val="FF0000"/>
                </a:solidFill>
              </a:rPr>
              <a:t>In a cause of canonization</a:t>
            </a:r>
            <a:r>
              <a:rPr lang="en-US" dirty="0"/>
              <a:t>, the Tribunal officials, and everyone who takes part, must take an oath at the beginning and at the end of their duty, regarding their faithful fulfillment of their office.</a:t>
            </a:r>
          </a:p>
          <a:p>
            <a:r>
              <a:rPr lang="en-US" dirty="0"/>
              <a:t>This includes adjunct notaries, experts, copyists, translators, postulators, carriers, etc.</a:t>
            </a:r>
          </a:p>
          <a:p>
            <a:r>
              <a:rPr lang="en-US" dirty="0"/>
              <a:t>Every witness must swear twice, at the beginning and at the end of their testimony, regarding their truthfulness.</a:t>
            </a:r>
          </a:p>
        </p:txBody>
      </p:sp>
    </p:spTree>
    <p:extLst>
      <p:ext uri="{BB962C8B-B14F-4D97-AF65-F5344CB8AC3E}">
        <p14:creationId xmlns:p14="http://schemas.microsoft.com/office/powerpoint/2010/main" val="18445464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Citations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respondent and the defender of the bond must be cited for the trial.</a:t>
            </a:r>
          </a:p>
          <a:p>
            <a:r>
              <a:rPr lang="en-US" dirty="0">
                <a:solidFill>
                  <a:srgbClr val="FF0000"/>
                </a:solidFill>
              </a:rPr>
              <a:t>In a cause of canonization</a:t>
            </a:r>
            <a:r>
              <a:rPr lang="en-US" dirty="0"/>
              <a:t>, the promoter of justice must be cited for each and every individual session of the inquiry.  Furthermore, the promoter’s presence must be documented at every session.</a:t>
            </a:r>
          </a:p>
          <a:p>
            <a:r>
              <a:rPr lang="en-US" dirty="0"/>
              <a:t>The witnesses to be heard in the inquiry are also to be citied to testify.</a:t>
            </a:r>
          </a:p>
        </p:txBody>
      </p:sp>
    </p:spTree>
    <p:extLst>
      <p:ext uri="{BB962C8B-B14F-4D97-AF65-F5344CB8AC3E}">
        <p14:creationId xmlns:p14="http://schemas.microsoft.com/office/powerpoint/2010/main" val="38518494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Grounds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dirty="0">
                <a:solidFill>
                  <a:schemeClr val="accent4">
                    <a:lumMod val="75000"/>
                  </a:schemeClr>
                </a:solidFill>
              </a:rPr>
              <a:t>In a cause of marriage nullity</a:t>
            </a:r>
            <a:r>
              <a:rPr lang="en-US" dirty="0"/>
              <a:t>, the grounds are determined by the judges.</a:t>
            </a:r>
          </a:p>
          <a:p>
            <a:r>
              <a:rPr lang="en-US" dirty="0">
                <a:solidFill>
                  <a:srgbClr val="FF0000"/>
                </a:solidFill>
              </a:rPr>
              <a:t>In a cause of canonization</a:t>
            </a:r>
            <a:r>
              <a:rPr lang="en-US" dirty="0"/>
              <a:t>, the grounds are fixed by the law.</a:t>
            </a:r>
          </a:p>
          <a:p>
            <a:r>
              <a:rPr lang="en-US" dirty="0"/>
              <a:t>For confessors, their life, heroic virtue, and reputation for heroic virtue and intercessory power must be examined: “whether the servant of God practiced to a heroic degree the theological virtues of faith, hope, and love of God and of neighbor, as well as the cardinal virtues of prudence, justice, temperance, and fortitude, in addition to all other connected virtues.”</a:t>
            </a:r>
          </a:p>
          <a:p>
            <a:r>
              <a:rPr lang="en-US" dirty="0"/>
              <a:t>For martyrs, their life, martyrdom, and reputation of martyrdom must be examined:  “whether the martyrdom and the cause of martyrdom is proven.”</a:t>
            </a:r>
          </a:p>
          <a:p>
            <a:r>
              <a:rPr lang="en-US" dirty="0"/>
              <a:t>For miracles, the scientific inexplicability of the event and the intercession of the Servant of God.</a:t>
            </a:r>
          </a:p>
        </p:txBody>
      </p:sp>
    </p:spTree>
    <p:extLst>
      <p:ext uri="{BB962C8B-B14F-4D97-AF65-F5344CB8AC3E}">
        <p14:creationId xmlns:p14="http://schemas.microsoft.com/office/powerpoint/2010/main" val="7083543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The Interrogatory</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judge questions the witnesses.  The defender of the bond may present points on which the witnesses are to be examined.</a:t>
            </a:r>
          </a:p>
          <a:p>
            <a:r>
              <a:rPr lang="en-US" dirty="0">
                <a:solidFill>
                  <a:srgbClr val="FF0000"/>
                </a:solidFill>
              </a:rPr>
              <a:t>In a cause of canonization</a:t>
            </a:r>
            <a:r>
              <a:rPr lang="en-US" dirty="0"/>
              <a:t>, the promoter of justice composes a formal Interrogatory that is used by the episcopal delegate when examining every witness.</a:t>
            </a:r>
          </a:p>
          <a:p>
            <a:r>
              <a:rPr lang="en-US" dirty="0"/>
              <a:t>The promoter of justice composes the Interrogatory based on the information available to him:  the material presented by the postulator, the opinions of the theological censors, and the documents and reports of the historical commission.</a:t>
            </a:r>
          </a:p>
        </p:txBody>
      </p:sp>
    </p:spTree>
    <p:extLst>
      <p:ext uri="{BB962C8B-B14F-4D97-AF65-F5344CB8AC3E}">
        <p14:creationId xmlns:p14="http://schemas.microsoft.com/office/powerpoint/2010/main" val="41583716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Witnesses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petitioner and respondent may present witnesses to the court.  The defender of the bond could theoretically present a list of witnesses.</a:t>
            </a:r>
          </a:p>
          <a:p>
            <a:r>
              <a:rPr lang="en-US" dirty="0">
                <a:solidFill>
                  <a:srgbClr val="FF0000"/>
                </a:solidFill>
              </a:rPr>
              <a:t>In a cause of canonization</a:t>
            </a:r>
            <a:r>
              <a:rPr lang="en-US" dirty="0"/>
              <a:t>, the postulator presents a thorough list of witnesses.</a:t>
            </a:r>
          </a:p>
          <a:p>
            <a:r>
              <a:rPr lang="en-US" dirty="0"/>
              <a:t>The promoter of justice is required to call at least two witnesses </a:t>
            </a:r>
            <a:r>
              <a:rPr lang="en-US" i="1" dirty="0">
                <a:latin typeface="Times New Roman" panose="02020603050405020304" pitchFamily="18" charset="0"/>
                <a:cs typeface="Times New Roman" panose="02020603050405020304" pitchFamily="18" charset="0"/>
              </a:rPr>
              <a:t>ex officio</a:t>
            </a:r>
            <a:r>
              <a:rPr lang="en-US" dirty="0"/>
              <a:t>, particularly from those who could give useful testimony against the cause.</a:t>
            </a:r>
          </a:p>
        </p:txBody>
      </p:sp>
    </p:spTree>
    <p:extLst>
      <p:ext uri="{BB962C8B-B14F-4D97-AF65-F5344CB8AC3E}">
        <p14:creationId xmlns:p14="http://schemas.microsoft.com/office/powerpoint/2010/main" val="24595789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Witness Testimony</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defender of the bond and the advocates have a right to be present for the hearing of witnesses.  They can suggest </a:t>
            </a:r>
            <a:r>
              <a:rPr lang="en-US" i="1" dirty="0">
                <a:latin typeface="Times New Roman" panose="02020603050405020304" pitchFamily="18" charset="0"/>
                <a:cs typeface="Times New Roman" panose="02020603050405020304" pitchFamily="18" charset="0"/>
              </a:rPr>
              <a:t>ex officio</a:t>
            </a:r>
            <a:r>
              <a:rPr lang="en-US" dirty="0"/>
              <a:t> questions.</a:t>
            </a:r>
          </a:p>
          <a:p>
            <a:r>
              <a:rPr lang="en-US" dirty="0">
                <a:solidFill>
                  <a:srgbClr val="FF0000"/>
                </a:solidFill>
              </a:rPr>
              <a:t>In a cause of canonization</a:t>
            </a:r>
            <a:r>
              <a:rPr lang="en-US" dirty="0"/>
              <a:t>, the promoter of justice is required to participate in the sessions for hearing witnesses, and may suggest </a:t>
            </a:r>
            <a:r>
              <a:rPr lang="en-US" i="1" dirty="0">
                <a:latin typeface="Times New Roman" panose="02020603050405020304" pitchFamily="18" charset="0"/>
                <a:cs typeface="Times New Roman" panose="02020603050405020304" pitchFamily="18" charset="0"/>
              </a:rPr>
              <a:t>ex officio</a:t>
            </a:r>
            <a:r>
              <a:rPr lang="en-US" dirty="0"/>
              <a:t> questions to clarify the witness’ testimony.</a:t>
            </a:r>
          </a:p>
          <a:p>
            <a:r>
              <a:rPr lang="en-US" dirty="0"/>
              <a:t>The postulator is prohibited from taking part in the sessions for hearing witnesses under threat of nullity of session.</a:t>
            </a:r>
          </a:p>
        </p:txBody>
      </p:sp>
    </p:spTree>
    <p:extLst>
      <p:ext uri="{BB962C8B-B14F-4D97-AF65-F5344CB8AC3E}">
        <p14:creationId xmlns:p14="http://schemas.microsoft.com/office/powerpoint/2010/main" val="4678532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Inquiries into Alleged Miracles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rgbClr val="FF0000"/>
                </a:solidFill>
              </a:rPr>
              <a:t>In a cause of canonization</a:t>
            </a:r>
            <a:r>
              <a:rPr lang="en-US" dirty="0"/>
              <a:t>, a medical expert is also to be nominated as a member of the Tribunal.</a:t>
            </a:r>
          </a:p>
          <a:p>
            <a:r>
              <a:rPr lang="en-US" dirty="0"/>
              <a:t>The medical expert helps the promoter of justice to compose the Interrogatory.</a:t>
            </a:r>
          </a:p>
          <a:p>
            <a:r>
              <a:rPr lang="en-US" dirty="0"/>
              <a:t>The medical expert must take part in the sessions for hearing the witnesses and may propose </a:t>
            </a:r>
            <a:r>
              <a:rPr lang="en-US" i="1" dirty="0">
                <a:latin typeface="Times New Roman" panose="02020603050405020304" pitchFamily="18" charset="0"/>
                <a:cs typeface="Times New Roman" panose="02020603050405020304" pitchFamily="18" charset="0"/>
              </a:rPr>
              <a:t>ex officio</a:t>
            </a:r>
            <a:r>
              <a:rPr lang="en-US" dirty="0"/>
              <a:t> questions to the judge.</a:t>
            </a:r>
          </a:p>
          <a:p>
            <a:r>
              <a:rPr lang="en-US" dirty="0"/>
              <a:t>Two other medical experts </a:t>
            </a:r>
            <a:r>
              <a:rPr lang="en-US" i="1" dirty="0">
                <a:latin typeface="Times New Roman" panose="02020603050405020304" pitchFamily="18" charset="0"/>
                <a:cs typeface="Times New Roman" panose="02020603050405020304" pitchFamily="18" charset="0"/>
              </a:rPr>
              <a:t>ab </a:t>
            </a:r>
            <a:r>
              <a:rPr lang="en-US" i="1" dirty="0" err="1">
                <a:latin typeface="Times New Roman" panose="02020603050405020304" pitchFamily="18" charset="0"/>
                <a:cs typeface="Times New Roman" panose="02020603050405020304" pitchFamily="18" charset="0"/>
              </a:rPr>
              <a:t>inspectione</a:t>
            </a:r>
            <a:r>
              <a:rPr lang="en-US" dirty="0"/>
              <a:t> must be appointed to examine the healed person and to testify before the Tribunal.</a:t>
            </a:r>
          </a:p>
        </p:txBody>
      </p:sp>
    </p:spTree>
    <p:extLst>
      <p:ext uri="{BB962C8B-B14F-4D97-AF65-F5344CB8AC3E}">
        <p14:creationId xmlns:p14="http://schemas.microsoft.com/office/powerpoint/2010/main" val="3579204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Judicial Inspection</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although rare, a judicial inspection of a place is theoretically possible </a:t>
            </a:r>
            <a:r>
              <a:rPr lang="en-US" dirty="0">
                <a:solidFill>
                  <a:schemeClr val="bg1">
                    <a:lumMod val="65000"/>
                  </a:schemeClr>
                </a:solidFill>
              </a:rPr>
              <a:t>(cf. CIC 1983, cc. 1582-1583)</a:t>
            </a:r>
            <a:r>
              <a:rPr lang="en-US" dirty="0"/>
              <a:t>. </a:t>
            </a:r>
          </a:p>
          <a:p>
            <a:r>
              <a:rPr lang="en-US" dirty="0">
                <a:solidFill>
                  <a:srgbClr val="FF0000"/>
                </a:solidFill>
              </a:rPr>
              <a:t>In a cause of canonization</a:t>
            </a:r>
            <a:r>
              <a:rPr lang="en-US" dirty="0"/>
              <a:t>, the Tribunal must inspect the place where the servant of God died or is buried for signs of illegitimate cult.</a:t>
            </a:r>
          </a:p>
          <a:p>
            <a:r>
              <a:rPr lang="en-US" dirty="0"/>
              <a:t>The tribunal may also inspect the mortal remains to authenticate the body or relics of the servant of God.</a:t>
            </a:r>
          </a:p>
        </p:txBody>
      </p:sp>
    </p:spTree>
    <p:extLst>
      <p:ext uri="{BB962C8B-B14F-4D97-AF65-F5344CB8AC3E}">
        <p14:creationId xmlns:p14="http://schemas.microsoft.com/office/powerpoint/2010/main" val="26402594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Publication of the Acts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acts must be published to the parties and their advocates, who may request the completion of the proofs.  The defender of the bond always has access to the acts and shares the same rights.</a:t>
            </a:r>
          </a:p>
          <a:p>
            <a:r>
              <a:rPr lang="en-US" dirty="0">
                <a:solidFill>
                  <a:srgbClr val="FF0000"/>
                </a:solidFill>
              </a:rPr>
              <a:t>In a cause of canonization</a:t>
            </a:r>
            <a:r>
              <a:rPr lang="en-US" dirty="0"/>
              <a:t>, the acts must be published to the postulator and the promoter of justice, who may request the completion of the proofs.</a:t>
            </a:r>
          </a:p>
          <a:p>
            <a:r>
              <a:rPr lang="en-US" dirty="0"/>
              <a:t>It is presumed that the promoter of justice is already aware of the information in the acts because of his regular presence at every session.</a:t>
            </a:r>
          </a:p>
        </p:txBody>
      </p:sp>
    </p:spTree>
    <p:extLst>
      <p:ext uri="{BB962C8B-B14F-4D97-AF65-F5344CB8AC3E}">
        <p14:creationId xmlns:p14="http://schemas.microsoft.com/office/powerpoint/2010/main" val="26886722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Tribunal of Inquiry</a:t>
            </a:r>
            <a:br>
              <a:rPr lang="en-US" dirty="0"/>
            </a:br>
            <a:r>
              <a:rPr lang="en-US" dirty="0"/>
              <a:t>Copying of the Acts</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publication is followed by the discussion of the cause.</a:t>
            </a:r>
          </a:p>
          <a:p>
            <a:r>
              <a:rPr lang="en-US" dirty="0">
                <a:solidFill>
                  <a:srgbClr val="FF0000"/>
                </a:solidFill>
              </a:rPr>
              <a:t>In a cause of canonization</a:t>
            </a:r>
            <a:r>
              <a:rPr lang="en-US" dirty="0"/>
              <a:t>, the acts must be carefully copied by a nominated and sworn copyist.  These copies must be thoroughly compared to the original, authenticated on each page by the seal of the notary.</a:t>
            </a:r>
          </a:p>
          <a:p>
            <a:r>
              <a:rPr lang="en-US" dirty="0"/>
              <a:t>In the final session of the inquiry, the copies of the acts with the oaths of all who took part are sealed and entrusted to a nominated and sworn carrier who transmits the acts to the Congregation of the Causes of Saints.</a:t>
            </a:r>
          </a:p>
        </p:txBody>
      </p:sp>
    </p:spTree>
    <p:extLst>
      <p:ext uri="{BB962C8B-B14F-4D97-AF65-F5344CB8AC3E}">
        <p14:creationId xmlns:p14="http://schemas.microsoft.com/office/powerpoint/2010/main" val="2047026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Roman Law</a:t>
            </a:r>
            <a:br>
              <a:rPr lang="en-US" dirty="0"/>
            </a:br>
            <a:r>
              <a:rPr lang="en-US" dirty="0"/>
              <a:t>The Inquisitorial System</a:t>
            </a:r>
          </a:p>
        </p:txBody>
      </p:sp>
      <p:sp>
        <p:nvSpPr>
          <p:cNvPr id="3" name="Content Placeholder 2"/>
          <p:cNvSpPr>
            <a:spLocks noGrp="1"/>
          </p:cNvSpPr>
          <p:nvPr>
            <p:ph idx="1"/>
          </p:nvPr>
        </p:nvSpPr>
        <p:spPr/>
        <p:txBody>
          <a:bodyPr>
            <a:normAutofit lnSpcReduction="10000"/>
          </a:bodyPr>
          <a:lstStyle/>
          <a:p>
            <a:pPr marL="0" indent="0">
              <a:buNone/>
            </a:pPr>
            <a:r>
              <a:rPr lang="en-US" dirty="0"/>
              <a:t>In 1215, Innocent III codified the </a:t>
            </a:r>
            <a:r>
              <a:rPr lang="en-US" i="1" dirty="0">
                <a:latin typeface="Times New Roman" panose="02020603050405020304" pitchFamily="18" charset="0"/>
                <a:cs typeface="Times New Roman" panose="02020603050405020304" pitchFamily="18" charset="0"/>
              </a:rPr>
              <a:t>via inquisitionis</a:t>
            </a:r>
            <a:r>
              <a:rPr lang="en-US" dirty="0"/>
              <a:t> in Lateran IV.</a:t>
            </a:r>
          </a:p>
          <a:p>
            <a:r>
              <a:rPr lang="en-US" dirty="0"/>
              <a:t>«</a:t>
            </a:r>
            <a:r>
              <a:rPr lang="en-US" i="1" dirty="0">
                <a:latin typeface="Times New Roman" panose="02020603050405020304" pitchFamily="18" charset="0"/>
                <a:cs typeface="Times New Roman" panose="02020603050405020304" pitchFamily="18" charset="0"/>
              </a:rPr>
              <a:t>Si per clamorem et famam ad aures superioris pervenerint, non quidem a </a:t>
            </a:r>
            <a:r>
              <a:rPr lang="en-US" i="1" dirty="0" err="1">
                <a:latin typeface="Times New Roman" panose="02020603050405020304" pitchFamily="18" charset="0"/>
                <a:cs typeface="Times New Roman" panose="02020603050405020304" pitchFamily="18" charset="0"/>
              </a:rPr>
              <a:t>malevolis</a:t>
            </a:r>
            <a:r>
              <a:rPr lang="en-US" i="1" dirty="0">
                <a:latin typeface="Times New Roman" panose="02020603050405020304" pitchFamily="18" charset="0"/>
                <a:cs typeface="Times New Roman" panose="02020603050405020304" pitchFamily="18" charset="0"/>
              </a:rPr>
              <a:t> et </a:t>
            </a:r>
            <a:r>
              <a:rPr lang="en-US" i="1" dirty="0" err="1">
                <a:latin typeface="Times New Roman" panose="02020603050405020304" pitchFamily="18" charset="0"/>
                <a:cs typeface="Times New Roman" panose="02020603050405020304" pitchFamily="18" charset="0"/>
              </a:rPr>
              <a:t>maledicis</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sed</a:t>
            </a:r>
            <a:r>
              <a:rPr lang="en-US" i="1" dirty="0">
                <a:latin typeface="Times New Roman" panose="02020603050405020304" pitchFamily="18" charset="0"/>
                <a:cs typeface="Times New Roman" panose="02020603050405020304" pitchFamily="18" charset="0"/>
              </a:rPr>
              <a:t> a </a:t>
            </a:r>
            <a:r>
              <a:rPr lang="en-US" i="1" dirty="0" err="1">
                <a:latin typeface="Times New Roman" panose="02020603050405020304" pitchFamily="18" charset="0"/>
                <a:cs typeface="Times New Roman" panose="02020603050405020304" pitchFamily="18" charset="0"/>
              </a:rPr>
              <a:t>providis</a:t>
            </a:r>
            <a:r>
              <a:rPr lang="en-US" i="1" dirty="0">
                <a:latin typeface="Times New Roman" panose="02020603050405020304" pitchFamily="18" charset="0"/>
                <a:cs typeface="Times New Roman" panose="02020603050405020304" pitchFamily="18" charset="0"/>
              </a:rPr>
              <a:t> et </a:t>
            </a:r>
            <a:r>
              <a:rPr lang="en-US" i="1" dirty="0" err="1">
                <a:latin typeface="Times New Roman" panose="02020603050405020304" pitchFamily="18" charset="0"/>
                <a:cs typeface="Times New Roman" panose="02020603050405020304" pitchFamily="18" charset="0"/>
              </a:rPr>
              <a:t>honestis</a:t>
            </a:r>
            <a:r>
              <a:rPr lang="en-US" i="1" dirty="0">
                <a:latin typeface="Times New Roman" panose="02020603050405020304" pitchFamily="18" charset="0"/>
                <a:cs typeface="Times New Roman" panose="02020603050405020304" pitchFamily="18" charset="0"/>
              </a:rPr>
              <a:t> … non </a:t>
            </a:r>
            <a:r>
              <a:rPr lang="en-US" i="1" dirty="0" err="1">
                <a:latin typeface="Times New Roman" panose="02020603050405020304" pitchFamily="18" charset="0"/>
                <a:cs typeface="Times New Roman" panose="02020603050405020304" pitchFamily="18" charset="0"/>
              </a:rPr>
              <a:t>tamquam</a:t>
            </a:r>
            <a:r>
              <a:rPr lang="en-US" i="1" dirty="0">
                <a:latin typeface="Times New Roman" panose="02020603050405020304" pitchFamily="18" charset="0"/>
                <a:cs typeface="Times New Roman" panose="02020603050405020304" pitchFamily="18" charset="0"/>
              </a:rPr>
              <a:t> sit actor et </a:t>
            </a:r>
            <a:r>
              <a:rPr lang="en-US" i="1" dirty="0" err="1">
                <a:latin typeface="Times New Roman" panose="02020603050405020304" pitchFamily="18" charset="0"/>
                <a:cs typeface="Times New Roman" panose="02020603050405020304" pitchFamily="18" charset="0"/>
              </a:rPr>
              <a:t>judex</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sed</a:t>
            </a:r>
            <a:r>
              <a:rPr lang="en-US" i="1" dirty="0">
                <a:latin typeface="Times New Roman" panose="02020603050405020304" pitchFamily="18" charset="0"/>
                <a:cs typeface="Times New Roman" panose="02020603050405020304" pitchFamily="18" charset="0"/>
              </a:rPr>
              <a:t> quasi </a:t>
            </a:r>
            <a:r>
              <a:rPr lang="en-US" i="1" dirty="0" err="1">
                <a:latin typeface="Times New Roman" panose="02020603050405020304" pitchFamily="18" charset="0"/>
                <a:cs typeface="Times New Roman" panose="02020603050405020304" pitchFamily="18" charset="0"/>
              </a:rPr>
              <a:t>deferente</a:t>
            </a:r>
            <a:r>
              <a:rPr lang="en-US" i="1" dirty="0">
                <a:latin typeface="Times New Roman" panose="02020603050405020304" pitchFamily="18" charset="0"/>
                <a:cs typeface="Times New Roman" panose="02020603050405020304" pitchFamily="18" charset="0"/>
              </a:rPr>
              <a:t> fama, </a:t>
            </a:r>
            <a:r>
              <a:rPr lang="en-US" i="1" dirty="0" err="1">
                <a:latin typeface="Times New Roman" panose="02020603050405020304" pitchFamily="18" charset="0"/>
                <a:cs typeface="Times New Roman" panose="02020603050405020304" pitchFamily="18" charset="0"/>
              </a:rPr>
              <a:t>vel</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denunciante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clamore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officii</a:t>
            </a:r>
            <a:r>
              <a:rPr lang="en-US" i="1" dirty="0">
                <a:latin typeface="Times New Roman" panose="02020603050405020304" pitchFamily="18" charset="0"/>
                <a:cs typeface="Times New Roman" panose="02020603050405020304" pitchFamily="18" charset="0"/>
              </a:rPr>
              <a:t> sui </a:t>
            </a:r>
            <a:r>
              <a:rPr lang="en-US" i="1" dirty="0" err="1">
                <a:latin typeface="Times New Roman" panose="02020603050405020304" pitchFamily="18" charset="0"/>
                <a:cs typeface="Times New Roman" panose="02020603050405020304" pitchFamily="18" charset="0"/>
              </a:rPr>
              <a:t>debitum</a:t>
            </a:r>
            <a:r>
              <a:rPr lang="en-US" i="1" dirty="0">
                <a:latin typeface="Times New Roman" panose="02020603050405020304" pitchFamily="18" charset="0"/>
                <a:cs typeface="Times New Roman" panose="02020603050405020304" pitchFamily="18" charset="0"/>
              </a:rPr>
              <a:t> exequatur</a:t>
            </a:r>
            <a:r>
              <a:rPr lang="en-US" dirty="0"/>
              <a:t>».</a:t>
            </a:r>
          </a:p>
          <a:p>
            <a:r>
              <a:rPr lang="en-US" dirty="0"/>
              <a:t>An offense ought to be investigated when news of it «comes through clamor or reputation to the ears of the superior, not from spiteful or slanderous persons, but from those who are thoughtful and honest». In this matter, the case should proceed «not because the judge is the actor, but rather, as if demanded by reputation or denounced by outcry, he carries out the duty proper to his office».</a:t>
            </a:r>
          </a:p>
          <a:p>
            <a:endParaRPr lang="en-US" dirty="0"/>
          </a:p>
        </p:txBody>
      </p:sp>
    </p:spTree>
    <p:extLst>
      <p:ext uri="{BB962C8B-B14F-4D97-AF65-F5344CB8AC3E}">
        <p14:creationId xmlns:p14="http://schemas.microsoft.com/office/powerpoint/2010/main" val="32187540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Evaluation of the Cause</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chemeClr val="accent4">
                    <a:lumMod val="75000"/>
                  </a:schemeClr>
                </a:solidFill>
              </a:rPr>
              <a:t>In a cause of marriage nullity</a:t>
            </a:r>
            <a:r>
              <a:rPr lang="en-US" dirty="0"/>
              <a:t>, the discussion of the cause takes place in the same Tribunal, followed by the sentence of the judge(s).</a:t>
            </a:r>
          </a:p>
          <a:p>
            <a:r>
              <a:rPr lang="en-US" dirty="0">
                <a:solidFill>
                  <a:srgbClr val="FF0000"/>
                </a:solidFill>
              </a:rPr>
              <a:t>In a cause of canonization</a:t>
            </a:r>
            <a:r>
              <a:rPr lang="en-US" dirty="0"/>
              <a:t>, the discussion of the cause takes place in the Holy See.</a:t>
            </a:r>
          </a:p>
          <a:p>
            <a:r>
              <a:rPr lang="en-US" dirty="0"/>
              <a:t>Causes are studied for their </a:t>
            </a:r>
            <a:r>
              <a:rPr lang="en-US" dirty="0" err="1"/>
              <a:t>juridic</a:t>
            </a:r>
            <a:r>
              <a:rPr lang="en-US" dirty="0"/>
              <a:t> validity and entrusted to a relator who prepares the </a:t>
            </a:r>
            <a:r>
              <a:rPr lang="en-US" i="1" dirty="0" err="1">
                <a:latin typeface="Times New Roman" panose="02020603050405020304" pitchFamily="18" charset="0"/>
                <a:cs typeface="Times New Roman" panose="02020603050405020304" pitchFamily="18" charset="0"/>
              </a:rPr>
              <a:t>Positio</a:t>
            </a:r>
            <a:r>
              <a:rPr lang="en-US" dirty="0"/>
              <a:t> with the postulator.  The </a:t>
            </a:r>
            <a:r>
              <a:rPr lang="en-US" i="1" dirty="0" err="1">
                <a:latin typeface="Times New Roman" panose="02020603050405020304" pitchFamily="18" charset="0"/>
                <a:cs typeface="Times New Roman" panose="02020603050405020304" pitchFamily="18" charset="0"/>
              </a:rPr>
              <a:t>Positio</a:t>
            </a:r>
            <a:r>
              <a:rPr lang="en-US" dirty="0"/>
              <a:t> is studied by historical experts, medical experts, theological experts, and then the Cardinal and Bishop members of the Congregation.</a:t>
            </a:r>
          </a:p>
          <a:p>
            <a:r>
              <a:rPr lang="en-US" dirty="0"/>
              <a:t>The Holy Father is the sole judge who renders his definitive decisions by decree.</a:t>
            </a:r>
          </a:p>
        </p:txBody>
      </p:sp>
    </p:spTree>
    <p:extLst>
      <p:ext uri="{BB962C8B-B14F-4D97-AF65-F5344CB8AC3E}">
        <p14:creationId xmlns:p14="http://schemas.microsoft.com/office/powerpoint/2010/main" val="31285838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Evaluation of the Cause</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accent4">
                    <a:lumMod val="75000"/>
                  </a:schemeClr>
                </a:solidFill>
              </a:rPr>
              <a:t>In a cause of marriage nullity</a:t>
            </a:r>
            <a:r>
              <a:rPr lang="en-US" dirty="0"/>
              <a:t>, the court is required to reach moral certitude in order to prove one of the grounds.</a:t>
            </a:r>
          </a:p>
          <a:p>
            <a:r>
              <a:rPr lang="en-US" dirty="0">
                <a:solidFill>
                  <a:srgbClr val="FF0000"/>
                </a:solidFill>
              </a:rPr>
              <a:t>In a cause of canonization</a:t>
            </a:r>
            <a:r>
              <a:rPr lang="en-US" dirty="0"/>
              <a:t>, the standard for proving heroic virtue, martyrdom, or intercessory power is also moral certitude.</a:t>
            </a:r>
          </a:p>
        </p:txBody>
      </p:sp>
    </p:spTree>
    <p:extLst>
      <p:ext uri="{BB962C8B-B14F-4D97-AF65-F5344CB8AC3E}">
        <p14:creationId xmlns:p14="http://schemas.microsoft.com/office/powerpoint/2010/main" val="22805058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5641"/>
          </a:xfrm>
        </p:spPr>
        <p:txBody>
          <a:bodyPr>
            <a:normAutofit/>
          </a:bodyPr>
          <a:lstStyle/>
          <a:p>
            <a:pPr algn="ctr"/>
            <a:r>
              <a:rPr lang="en-US" dirty="0"/>
              <a:t>Questions and Answers</a:t>
            </a:r>
          </a:p>
        </p:txBody>
      </p:sp>
      <p:sp>
        <p:nvSpPr>
          <p:cNvPr id="3" name="Content Placeholder 2"/>
          <p:cNvSpPr>
            <a:spLocks noGrp="1"/>
          </p:cNvSpPr>
          <p:nvPr>
            <p:ph idx="1"/>
          </p:nvPr>
        </p:nvSpPr>
        <p:spPr>
          <a:xfrm>
            <a:off x="838200" y="1300766"/>
            <a:ext cx="10515600" cy="4876197"/>
          </a:xfrm>
        </p:spPr>
        <p:txBody>
          <a:bodyPr>
            <a:normAutofit/>
          </a:bodyPr>
          <a:lstStyle/>
          <a:p>
            <a:pPr marL="0" indent="0" algn="ctr">
              <a:buNone/>
            </a:pPr>
            <a:r>
              <a:rPr lang="en-US" dirty="0">
                <a:solidFill>
                  <a:schemeClr val="accent5">
                    <a:lumMod val="50000"/>
                  </a:schemeClr>
                </a:solidFill>
              </a:rPr>
              <a:t>Origins of the Defender of the Bond</a:t>
            </a:r>
          </a:p>
          <a:p>
            <a:pPr marL="457200" lvl="1" indent="0" algn="ctr">
              <a:buNone/>
            </a:pPr>
            <a:r>
              <a:rPr lang="en-US" dirty="0">
                <a:solidFill>
                  <a:schemeClr val="accent5">
                    <a:lumMod val="75000"/>
                  </a:schemeClr>
                </a:solidFill>
              </a:rPr>
              <a:t>From Roman Law to the Defender in the </a:t>
            </a:r>
            <a:r>
              <a:rPr lang="en-US" i="1" dirty="0">
                <a:solidFill>
                  <a:schemeClr val="accent5">
                    <a:lumMod val="75000"/>
                  </a:schemeClr>
                </a:solidFill>
                <a:latin typeface="Times New Roman" panose="02020603050405020304" pitchFamily="18" charset="0"/>
                <a:cs typeface="Times New Roman" panose="02020603050405020304" pitchFamily="18" charset="0"/>
              </a:rPr>
              <a:t>Ius Vigens</a:t>
            </a:r>
          </a:p>
          <a:p>
            <a:pPr marL="457200" lvl="1" indent="0" algn="ctr">
              <a:buNone/>
            </a:pPr>
            <a:endParaRPr lang="en-US" dirty="0"/>
          </a:p>
          <a:p>
            <a:pPr marL="0" indent="0" algn="ctr">
              <a:buNone/>
            </a:pPr>
            <a:r>
              <a:rPr lang="en-US" dirty="0">
                <a:solidFill>
                  <a:schemeClr val="accent4">
                    <a:lumMod val="75000"/>
                  </a:schemeClr>
                </a:solidFill>
              </a:rPr>
              <a:t>Duties of the Defender of the Bond</a:t>
            </a:r>
          </a:p>
          <a:p>
            <a:pPr marL="457200" lvl="1" indent="0" algn="ctr">
              <a:buNone/>
            </a:pPr>
            <a:r>
              <a:rPr lang="en-US" dirty="0">
                <a:solidFill>
                  <a:schemeClr val="accent4">
                    <a:lumMod val="50000"/>
                  </a:schemeClr>
                </a:solidFill>
              </a:rPr>
              <a:t>With special consideration of </a:t>
            </a:r>
            <a:r>
              <a:rPr lang="en-US" i="1" dirty="0">
                <a:solidFill>
                  <a:schemeClr val="accent4">
                    <a:lumMod val="50000"/>
                  </a:schemeClr>
                </a:solidFill>
                <a:latin typeface="Times New Roman" panose="02020603050405020304" pitchFamily="18" charset="0"/>
                <a:cs typeface="Times New Roman" panose="02020603050405020304" pitchFamily="18" charset="0"/>
              </a:rPr>
              <a:t>Mitis Iudex Dominus </a:t>
            </a:r>
            <a:r>
              <a:rPr lang="en-US" i="1" dirty="0" err="1">
                <a:solidFill>
                  <a:schemeClr val="accent4">
                    <a:lumMod val="50000"/>
                  </a:schemeClr>
                </a:solidFill>
                <a:latin typeface="Times New Roman" panose="02020603050405020304" pitchFamily="18" charset="0"/>
                <a:cs typeface="Times New Roman" panose="02020603050405020304" pitchFamily="18" charset="0"/>
              </a:rPr>
              <a:t>Iesus</a:t>
            </a:r>
            <a:r>
              <a:rPr lang="en-US" dirty="0">
                <a:solidFill>
                  <a:schemeClr val="accent4">
                    <a:lumMod val="50000"/>
                  </a:schemeClr>
                </a:solidFill>
              </a:rPr>
              <a:t> (August 15, 2015)</a:t>
            </a:r>
          </a:p>
          <a:p>
            <a:pPr marL="457200" lvl="1" indent="0" algn="ctr">
              <a:buNone/>
            </a:pPr>
            <a:endParaRPr lang="en-US" dirty="0"/>
          </a:p>
          <a:p>
            <a:pPr marL="0" indent="0" algn="ctr">
              <a:buNone/>
            </a:pPr>
            <a:r>
              <a:rPr lang="en-US" dirty="0">
                <a:solidFill>
                  <a:srgbClr val="FF0000"/>
                </a:solidFill>
              </a:rPr>
              <a:t>Causes of Matrimonial Nullity versus Causes of Canonization</a:t>
            </a:r>
          </a:p>
          <a:p>
            <a:pPr marL="457200" lvl="1" indent="0" algn="ctr">
              <a:buNone/>
            </a:pPr>
            <a:r>
              <a:rPr lang="en-US" dirty="0">
                <a:solidFill>
                  <a:srgbClr val="FF3B3B"/>
                </a:solidFill>
              </a:rPr>
              <a:t>Key similarities and differences for tribunal members who may participate in a Diocesan or Eparchial Inquiry</a:t>
            </a:r>
          </a:p>
          <a:p>
            <a:pPr marL="457200" lvl="1" indent="0" algn="ctr">
              <a:buNone/>
            </a:pPr>
            <a:endParaRPr lang="en-US" dirty="0">
              <a:solidFill>
                <a:srgbClr val="FF3B3B"/>
              </a:solidFill>
            </a:endParaRPr>
          </a:p>
          <a:p>
            <a:pPr marL="0" indent="0" algn="ctr">
              <a:buNone/>
            </a:pPr>
            <a:r>
              <a:rPr lang="en-US" dirty="0">
                <a:solidFill>
                  <a:srgbClr val="00B050"/>
                </a:solidFill>
              </a:rPr>
              <a:t>http://www.jgray.org/scripture/defender.html</a:t>
            </a:r>
          </a:p>
          <a:p>
            <a:endParaRPr lang="en-US" dirty="0"/>
          </a:p>
        </p:txBody>
      </p:sp>
    </p:spTree>
    <p:extLst>
      <p:ext uri="{BB962C8B-B14F-4D97-AF65-F5344CB8AC3E}">
        <p14:creationId xmlns:p14="http://schemas.microsoft.com/office/powerpoint/2010/main" val="840696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Roman Law</a:t>
            </a:r>
            <a:br>
              <a:rPr lang="en-US" dirty="0"/>
            </a:br>
            <a:r>
              <a:rPr lang="en-US" dirty="0"/>
              <a:t>The Inquisitorial System</a:t>
            </a:r>
          </a:p>
        </p:txBody>
      </p:sp>
      <p:sp>
        <p:nvSpPr>
          <p:cNvPr id="3" name="Content Placeholder 2"/>
          <p:cNvSpPr>
            <a:spLocks noGrp="1"/>
          </p:cNvSpPr>
          <p:nvPr>
            <p:ph idx="1"/>
          </p:nvPr>
        </p:nvSpPr>
        <p:spPr/>
        <p:txBody>
          <a:bodyPr>
            <a:normAutofit/>
          </a:bodyPr>
          <a:lstStyle/>
          <a:p>
            <a:r>
              <a:rPr lang="en-US" dirty="0"/>
              <a:t>The </a:t>
            </a:r>
            <a:r>
              <a:rPr lang="en-US" i="1" dirty="0">
                <a:latin typeface="Times New Roman" panose="02020603050405020304" pitchFamily="18" charset="0"/>
                <a:cs typeface="Times New Roman" panose="02020603050405020304" pitchFamily="18" charset="0"/>
              </a:rPr>
              <a:t>via</a:t>
            </a:r>
            <a:r>
              <a:rPr lang="en-US" dirty="0"/>
              <a:t> </a:t>
            </a:r>
            <a:r>
              <a:rPr lang="en-US" i="1" dirty="0">
                <a:latin typeface="Times New Roman" panose="02020603050405020304" pitchFamily="18" charset="0"/>
                <a:cs typeface="Times New Roman" panose="02020603050405020304" pitchFamily="18" charset="0"/>
              </a:rPr>
              <a:t>inquisitionis</a:t>
            </a:r>
            <a:r>
              <a:rPr lang="en-US" dirty="0"/>
              <a:t> depended on a legal fiction:  the reputation (</a:t>
            </a:r>
            <a:r>
              <a:rPr lang="en-US" i="1" dirty="0">
                <a:latin typeface="Times New Roman" panose="02020603050405020304" pitchFamily="18" charset="0"/>
                <a:cs typeface="Times New Roman" panose="02020603050405020304" pitchFamily="18" charset="0"/>
              </a:rPr>
              <a:t>fama</a:t>
            </a:r>
            <a:r>
              <a:rPr lang="en-US" dirty="0"/>
              <a:t>) takes the place of the </a:t>
            </a:r>
            <a:r>
              <a:rPr lang="en-US" i="1" dirty="0">
                <a:latin typeface="Times New Roman" panose="02020603050405020304" pitchFamily="18" charset="0"/>
                <a:cs typeface="Times New Roman" panose="02020603050405020304" pitchFamily="18" charset="0"/>
              </a:rPr>
              <a:t>actor</a:t>
            </a:r>
            <a:r>
              <a:rPr lang="en-US" dirty="0"/>
              <a:t>.</a:t>
            </a:r>
          </a:p>
          <a:p>
            <a:r>
              <a:rPr lang="en-US" dirty="0"/>
              <a:t>Doubt remained because of the appearance that one person served as both accuser and judge.</a:t>
            </a:r>
          </a:p>
          <a:p>
            <a:r>
              <a:rPr lang="en-US" dirty="0"/>
              <a:t>Between 13</a:t>
            </a:r>
            <a:r>
              <a:rPr lang="en-US" baseline="30000" dirty="0"/>
              <a:t>th</a:t>
            </a:r>
            <a:r>
              <a:rPr lang="en-US" dirty="0"/>
              <a:t> and 14</a:t>
            </a:r>
            <a:r>
              <a:rPr lang="en-US" baseline="30000" dirty="0"/>
              <a:t>th</a:t>
            </a:r>
            <a:r>
              <a:rPr lang="en-US" dirty="0"/>
              <a:t> Centuries, as an organic development, causes began to be entrusted to a procurator, or eventually a promoter who came to be known as the </a:t>
            </a:r>
            <a:r>
              <a:rPr lang="en-US" i="1" dirty="0">
                <a:latin typeface="Times New Roman" panose="02020603050405020304" pitchFamily="18" charset="0"/>
                <a:cs typeface="Times New Roman" panose="02020603050405020304" pitchFamily="18" charset="0"/>
              </a:rPr>
              <a:t>promotor </a:t>
            </a:r>
            <a:r>
              <a:rPr lang="en-US" i="1" dirty="0" err="1">
                <a:latin typeface="Times New Roman" panose="02020603050405020304" pitchFamily="18" charset="0"/>
                <a:cs typeface="Times New Roman" panose="02020603050405020304" pitchFamily="18" charset="0"/>
              </a:rPr>
              <a:t>fiscalis</a:t>
            </a:r>
            <a:r>
              <a:rPr lang="en-US" dirty="0"/>
              <a:t>.</a:t>
            </a:r>
          </a:p>
          <a:p>
            <a:r>
              <a:rPr lang="en-US" dirty="0"/>
              <a:t>The </a:t>
            </a:r>
            <a:r>
              <a:rPr lang="en-US" i="1" dirty="0">
                <a:latin typeface="Times New Roman" panose="02020603050405020304" pitchFamily="18" charset="0"/>
                <a:cs typeface="Times New Roman" panose="02020603050405020304" pitchFamily="18" charset="0"/>
              </a:rPr>
              <a:t>promotor </a:t>
            </a:r>
            <a:r>
              <a:rPr lang="en-US" i="1" dirty="0" err="1">
                <a:latin typeface="Times New Roman" panose="02020603050405020304" pitchFamily="18" charset="0"/>
                <a:cs typeface="Times New Roman" panose="02020603050405020304" pitchFamily="18" charset="0"/>
              </a:rPr>
              <a:t>fiscalis</a:t>
            </a:r>
            <a:r>
              <a:rPr lang="en-US" dirty="0"/>
              <a:t> acted by office by bringing accusations in the interest of justice and the common good.</a:t>
            </a:r>
          </a:p>
        </p:txBody>
      </p:sp>
    </p:spTree>
    <p:extLst>
      <p:ext uri="{BB962C8B-B14F-4D97-AF65-F5344CB8AC3E}">
        <p14:creationId xmlns:p14="http://schemas.microsoft.com/office/powerpoint/2010/main" val="279791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7623</Words>
  <Application>Microsoft Office PowerPoint</Application>
  <PresentationFormat>Widescreen</PresentationFormat>
  <Paragraphs>433</Paragraphs>
  <Slides>82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82</vt:i4>
      </vt:variant>
    </vt:vector>
  </HeadingPairs>
  <TitlesOfParts>
    <vt:vector size="87" baseType="lpstr">
      <vt:lpstr>Arial</vt:lpstr>
      <vt:lpstr>Calibri</vt:lpstr>
      <vt:lpstr>Calibri Light</vt:lpstr>
      <vt:lpstr>Times New Roman</vt:lpstr>
      <vt:lpstr>Office Theme</vt:lpstr>
      <vt:lpstr>Origins of the Defender of the Bond</vt:lpstr>
      <vt:lpstr>Presentation text</vt:lpstr>
      <vt:lpstr>Roman Law</vt:lpstr>
      <vt:lpstr>Roman Law The contradictorium</vt:lpstr>
      <vt:lpstr>Roman Law The contradictorium</vt:lpstr>
      <vt:lpstr>Roman Law Historical Developments</vt:lpstr>
      <vt:lpstr>Roman Law The Inquisitorial System</vt:lpstr>
      <vt:lpstr>Roman Law The Inquisitorial System</vt:lpstr>
      <vt:lpstr>Roman Law The Inquisitorial System</vt:lpstr>
      <vt:lpstr>Causes of Canonization Procedural development</vt:lpstr>
      <vt:lpstr>Causes of Canonization The promoter of the faith</vt:lpstr>
      <vt:lpstr>Causes of Canonization The Sacred Congregation of Rites</vt:lpstr>
      <vt:lpstr>Causes of Canonization The Sacred Congregation of Rites</vt:lpstr>
      <vt:lpstr>Causes of Marriage Nullity</vt:lpstr>
      <vt:lpstr>Causes of Marriage Nullity</vt:lpstr>
      <vt:lpstr>Causes of Marriage Nullity Reforms of Benedict XIV</vt:lpstr>
      <vt:lpstr>Causes of Marriage Nullity Reforms of Benedict XIV</vt:lpstr>
      <vt:lpstr>Causes of Marriage Nullity Reforms of Benedict XIV</vt:lpstr>
      <vt:lpstr>Causes of Marriage Nullity Reforms of Benedict XIV</vt:lpstr>
      <vt:lpstr>The Promoter and the Defender Today</vt:lpstr>
      <vt:lpstr>Duties of the Defender of the Bond</vt:lpstr>
      <vt:lpstr>Mitis Iudex Introduction</vt:lpstr>
      <vt:lpstr>Mitis Iudex Introduction</vt:lpstr>
      <vt:lpstr>Mitis Iudex Introduction</vt:lpstr>
      <vt:lpstr>Mitis Iudex Introduction</vt:lpstr>
      <vt:lpstr>Mitis Iudex Status of the Defender of the Bond</vt:lpstr>
      <vt:lpstr>Defender of the Bond Purpose</vt:lpstr>
      <vt:lpstr>Defender of the Bond A party to the trial</vt:lpstr>
      <vt:lpstr>Defender of the Bond Citation</vt:lpstr>
      <vt:lpstr>Defender of the Bond Acts of a “session”</vt:lpstr>
      <vt:lpstr>Defender of the Bond Citation and presence</vt:lpstr>
      <vt:lpstr>Defender of the Bond Citation and presence</vt:lpstr>
      <vt:lpstr>The Ordinary Marriage Process </vt:lpstr>
      <vt:lpstr>The Ordinary Marriage Process Preliminary Phase</vt:lpstr>
      <vt:lpstr>The Ordinary Marriage Process Titles of competence</vt:lpstr>
      <vt:lpstr>The Ordinary Marriage Process Oral Testimony</vt:lpstr>
      <vt:lpstr>The Ordinary Marriage Process Oral Testimony</vt:lpstr>
      <vt:lpstr>The Ordinary Marriage Process Oral Testimony</vt:lpstr>
      <vt:lpstr>The Ordinary Marriage Process Experts</vt:lpstr>
      <vt:lpstr>The Ordinary Marriage Process Publication</vt:lpstr>
      <vt:lpstr>The Ordinary Marriage Process The votum</vt:lpstr>
      <vt:lpstr>The Ordinary Marriage Process The votum</vt:lpstr>
      <vt:lpstr>The Ordinary Marriage Process The votum</vt:lpstr>
      <vt:lpstr>The Ordinary Marriage Process Full Proof</vt:lpstr>
      <vt:lpstr>The Ordinary Marriage Process Full Proof</vt:lpstr>
      <vt:lpstr>The Ordinary Marriage Process Full Proof</vt:lpstr>
      <vt:lpstr>The Ordinary Marriage Process Full Proof</vt:lpstr>
      <vt:lpstr>The Ordinary Marriage Process Appeal</vt:lpstr>
      <vt:lpstr>The Ordinary Marriage Process Appeal</vt:lpstr>
      <vt:lpstr>The Ordinary Marriage Process Appeal</vt:lpstr>
      <vt:lpstr>The Ordinary Marriage Process Processus Brevior</vt:lpstr>
      <vt:lpstr>The Ordinary Marriage Process Processus Brevior</vt:lpstr>
      <vt:lpstr>The Ordinary Marriage Process Processus Brevior</vt:lpstr>
      <vt:lpstr>The Ordinary Marriage Process Practical Suggestions</vt:lpstr>
      <vt:lpstr>The Ordinary Marriage Process Practical Suggestions</vt:lpstr>
      <vt:lpstr>The Ordinary Marriage Process Practical Suggestions</vt:lpstr>
      <vt:lpstr>Causes of Matrimonial Nullity versus Causes of Canonization</vt:lpstr>
      <vt:lpstr>Applicable Legislation</vt:lpstr>
      <vt:lpstr>The actor causae</vt:lpstr>
      <vt:lpstr>The actor causae</vt:lpstr>
      <vt:lpstr>The Postulator</vt:lpstr>
      <vt:lpstr>The Competent Bishop</vt:lpstr>
      <vt:lpstr>The Competent Bishop</vt:lpstr>
      <vt:lpstr>The Libellus</vt:lpstr>
      <vt:lpstr>Preliminary Consultation</vt:lpstr>
      <vt:lpstr>Theological Censors</vt:lpstr>
      <vt:lpstr>Historical Commission</vt:lpstr>
      <vt:lpstr>The Tribunal of Inquiry Members</vt:lpstr>
      <vt:lpstr>The Tribunal of Inquiry The Promoter of Justice</vt:lpstr>
      <vt:lpstr>The Tribunal of Inquiry Oaths</vt:lpstr>
      <vt:lpstr>The Tribunal of Inquiry Citations</vt:lpstr>
      <vt:lpstr>The Tribunal of Inquiry Grounds</vt:lpstr>
      <vt:lpstr>The Tribunal of Inquiry The Interrogatory</vt:lpstr>
      <vt:lpstr>The Tribunal of Inquiry Witnesses</vt:lpstr>
      <vt:lpstr>The Tribunal of Inquiry Witness Testimony</vt:lpstr>
      <vt:lpstr>The Tribunal of Inquiry Inquiries into Alleged Miracles</vt:lpstr>
      <vt:lpstr>The Tribunal of Inquiry Judicial Inspection</vt:lpstr>
      <vt:lpstr>The Tribunal of Inquiry Publication of the Acts</vt:lpstr>
      <vt:lpstr>The Tribunal of Inquiry Copying of the Acts</vt:lpstr>
      <vt:lpstr>The Evaluation of the Cause</vt:lpstr>
      <vt:lpstr>The Evaluation of the Cause</vt:lpstr>
      <vt:lpstr>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Origins of the Defender of the Bond</dc:title>
  <dc:creator>Msgr. Jason Gray</dc:creator>
  <cp:lastModifiedBy>Msgr. Jason Gray</cp:lastModifiedBy>
  <cp:revision>112</cp:revision>
  <dcterms:created xsi:type="dcterms:W3CDTF">2017-04-21T21:38:59Z</dcterms:created>
  <dcterms:modified xsi:type="dcterms:W3CDTF">2017-04-29T22:02:54Z</dcterms:modified>
</cp:coreProperties>
</file>